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596" r:id="rId3"/>
    <p:sldId id="256" r:id="rId4"/>
    <p:sldId id="409" r:id="rId6"/>
    <p:sldId id="464" r:id="rId7"/>
    <p:sldId id="492" r:id="rId8"/>
    <p:sldId id="581" r:id="rId9"/>
    <p:sldId id="493" r:id="rId10"/>
    <p:sldId id="494" r:id="rId11"/>
    <p:sldId id="495" r:id="rId12"/>
    <p:sldId id="496" r:id="rId13"/>
    <p:sldId id="497" r:id="rId14"/>
    <p:sldId id="498" r:id="rId15"/>
    <p:sldId id="499" r:id="rId16"/>
    <p:sldId id="500" r:id="rId17"/>
    <p:sldId id="501" r:id="rId18"/>
    <p:sldId id="502" r:id="rId19"/>
    <p:sldId id="503" r:id="rId20"/>
    <p:sldId id="504" r:id="rId21"/>
    <p:sldId id="505" r:id="rId22"/>
    <p:sldId id="506" r:id="rId23"/>
    <p:sldId id="507" r:id="rId24"/>
    <p:sldId id="508" r:id="rId25"/>
    <p:sldId id="509" r:id="rId26"/>
    <p:sldId id="510" r:id="rId27"/>
    <p:sldId id="511" r:id="rId28"/>
    <p:sldId id="512" r:id="rId29"/>
    <p:sldId id="491" r:id="rId30"/>
    <p:sldId id="513" r:id="rId31"/>
    <p:sldId id="569" r:id="rId32"/>
    <p:sldId id="597" r:id="rId33"/>
    <p:sldId id="514" r:id="rId34"/>
    <p:sldId id="515" r:id="rId35"/>
    <p:sldId id="595" r:id="rId36"/>
    <p:sldId id="516" r:id="rId37"/>
    <p:sldId id="517" r:id="rId38"/>
    <p:sldId id="576" r:id="rId39"/>
    <p:sldId id="518" r:id="rId40"/>
    <p:sldId id="519" r:id="rId41"/>
    <p:sldId id="490" r:id="rId42"/>
    <p:sldId id="521" r:id="rId43"/>
    <p:sldId id="523" r:id="rId44"/>
    <p:sldId id="522" r:id="rId45"/>
    <p:sldId id="554" r:id="rId46"/>
    <p:sldId id="555" r:id="rId47"/>
    <p:sldId id="556" r:id="rId48"/>
    <p:sldId id="524" r:id="rId49"/>
    <p:sldId id="525" r:id="rId50"/>
    <p:sldId id="557" r:id="rId51"/>
    <p:sldId id="558" r:id="rId52"/>
    <p:sldId id="559" r:id="rId53"/>
    <p:sldId id="560" r:id="rId54"/>
    <p:sldId id="561" r:id="rId55"/>
    <p:sldId id="562" r:id="rId56"/>
    <p:sldId id="578" r:id="rId57"/>
    <p:sldId id="563" r:id="rId58"/>
    <p:sldId id="577" r:id="rId59"/>
    <p:sldId id="579" r:id="rId60"/>
    <p:sldId id="564" r:id="rId61"/>
    <p:sldId id="565" r:id="rId62"/>
    <p:sldId id="566" r:id="rId63"/>
    <p:sldId id="567" r:id="rId64"/>
    <p:sldId id="568" r:id="rId65"/>
    <p:sldId id="526" r:id="rId66"/>
    <p:sldId id="527" r:id="rId67"/>
    <p:sldId id="528" r:id="rId68"/>
    <p:sldId id="580" r:id="rId69"/>
    <p:sldId id="529" r:id="rId70"/>
    <p:sldId id="489" r:id="rId71"/>
    <p:sldId id="530" r:id="rId72"/>
    <p:sldId id="531" r:id="rId73"/>
    <p:sldId id="532" r:id="rId74"/>
    <p:sldId id="533" r:id="rId75"/>
    <p:sldId id="534" r:id="rId76"/>
    <p:sldId id="535" r:id="rId77"/>
    <p:sldId id="536" r:id="rId78"/>
    <p:sldId id="537" r:id="rId79"/>
    <p:sldId id="538" r:id="rId80"/>
    <p:sldId id="488" r:id="rId81"/>
    <p:sldId id="584" r:id="rId82"/>
    <p:sldId id="594" r:id="rId83"/>
    <p:sldId id="585" r:id="rId84"/>
    <p:sldId id="586" r:id="rId85"/>
    <p:sldId id="587" r:id="rId86"/>
    <p:sldId id="588" r:id="rId87"/>
    <p:sldId id="589" r:id="rId88"/>
    <p:sldId id="590" r:id="rId89"/>
    <p:sldId id="591" r:id="rId90"/>
    <p:sldId id="592" r:id="rId91"/>
    <p:sldId id="593" r:id="rId92"/>
    <p:sldId id="583" r:id="rId93"/>
    <p:sldId id="539" r:id="rId94"/>
    <p:sldId id="540" r:id="rId95"/>
    <p:sldId id="541" r:id="rId96"/>
    <p:sldId id="542" r:id="rId97"/>
    <p:sldId id="543" r:id="rId98"/>
    <p:sldId id="544" r:id="rId99"/>
    <p:sldId id="545" r:id="rId100"/>
    <p:sldId id="546" r:id="rId101"/>
    <p:sldId id="547" r:id="rId102"/>
    <p:sldId id="548" r:id="rId103"/>
    <p:sldId id="549" r:id="rId104"/>
    <p:sldId id="550" r:id="rId105"/>
    <p:sldId id="552" r:id="rId106"/>
    <p:sldId id="553" r:id="rId107"/>
    <p:sldId id="485" r:id="rId108"/>
    <p:sldId id="571" r:id="rId109"/>
    <p:sldId id="572" r:id="rId110"/>
    <p:sldId id="573" r:id="rId111"/>
    <p:sldId id="574" r:id="rId112"/>
    <p:sldId id="575" r:id="rId113"/>
    <p:sldId id="570" r:id="rId114"/>
    <p:sldId id="582" r:id="rId115"/>
    <p:sldId id="374" r:id="rId116"/>
    <p:sldId id="479" r:id="rId117"/>
    <p:sldId id="389" r:id="rId118"/>
    <p:sldId id="318" r:id="rId1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ПM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/>
    <p:restoredTop sz="81270"/>
  </p:normalViewPr>
  <p:slideViewPr>
    <p:cSldViewPr snapToGrid="0" snapToObjects="1">
      <p:cViewPr varScale="1">
        <p:scale>
          <a:sx n="88" d="100"/>
          <a:sy n="88" d="100"/>
        </p:scale>
        <p:origin x="1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3" Type="http://schemas.openxmlformats.org/officeDocument/2006/relationships/commentAuthors" Target="commentAuthors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2ADB2-7A45-B34A-8A5F-5D556F281221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рассмотрим метрические алгоритмы, то есть алгоритмы, которые используют расстояние между объектами. </a:t>
            </a:r>
            <a:endParaRPr lang="ru-RU" dirty="0"/>
          </a:p>
          <a:p>
            <a:r>
              <a:rPr lang="ru-RU" dirty="0"/>
              <a:t>В них нет ничего особенного, они безумно просты, но это также и плюс. </a:t>
            </a:r>
            <a:endParaRPr lang="ru-RU" dirty="0"/>
          </a:p>
          <a:p>
            <a:r>
              <a:rPr lang="ru-RU" dirty="0"/>
              <a:t>Кроме того, мы узнаем, насколько гибки эти методы и как легко они адаптируются для разных задач.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Таким образом, мы узнали, что с помощью </a:t>
            </a:r>
            <a:r>
              <a:rPr lang="en-US" dirty="0" err="1"/>
              <a:t>kNN</a:t>
            </a:r>
            <a:r>
              <a:rPr lang="en-US" dirty="0"/>
              <a:t> </a:t>
            </a:r>
            <a:r>
              <a:rPr lang="ru-RU" dirty="0"/>
              <a:t>можно решать не только задачи классификации регрессии в самом обычном их виде, но и какие-то не совсем стандартные задачи. </a:t>
            </a:r>
            <a:endParaRPr lang="ru-RU" dirty="0"/>
          </a:p>
          <a:p>
            <a:r>
              <a:rPr lang="ru-RU" dirty="0"/>
              <a:t>Нужно лишь уметь понимать, какую величину и по каким именно соседям оправданно усреднять, а также придумывать хорошую метрику.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Веса могут зависеть как от номера соседа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w(x(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 = w(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и от расстояния до него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w(x(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 = w(d(x, x(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))).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 взвешенном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относится к тому классу, взвешенная сумма по объектам из множества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ближайших соседей для которого больше: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Еще один простой метрический классификатор —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центроидный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классификатор.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ВОПРОС: Какой метод классификации подсказывает нам название? Предложите метод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Сначала по обучающей выборке {(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xi,yi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)}mi=1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определяются «центры» всех классов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 объектов класса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y): </a:t>
            </a:r>
            <a:endParaRPr lang="en-US" dirty="0"/>
          </a:p>
          <a:p>
            <a:r>
              <a:rPr lang="ru-RU" dirty="0"/>
              <a:t>ВОПРОС: КАК ОПРЕДЕЛИТЬ ЦЕНТРЫ?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этого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центроидный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классификатор относит каждый новый объект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тому классу, центр которого находится ближе всего в пространстве признаков к признаковому описанию нового объекта: </a:t>
            </a:r>
            <a:endParaRPr lang="ru-RU" dirty="0"/>
          </a:p>
          <a:p>
            <a:endParaRPr lang="en-US" dirty="0"/>
          </a:p>
          <a:p>
            <a:r>
              <a:rPr lang="ru-RU" dirty="0"/>
              <a:t>ВОПРОС: предложите подход для решения задачи регрессии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Сегодня мы рассмотрим один важный класс методов машинного обучения — это методы, использующие функции расстояния или метрики в пространстве объектов. Исходная идея их использования лежит в предположении, что в практических задачах часто встречаются зависимости, которые непрерывны. Таких зависимостей вообще очень много в природе, в технике. Но это понятие непрерывности оно скорее подходит для задач восстановления регрессии. А в задачах классификации аналогом непрерывности является так называемая гипотеза компактности — предположение о том, что близкие объекты, как правило, лежат в одном классе. Что такое близость между объектами, как ее можно формализовать? Как правило, задается некая функция расстояния — это функция от пары объектов, которая паре ставит соответствие — неотрицательное число.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ближайших соседей можно использовать для решения задачи регрессии.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новый объект, который требуется классифицировать, 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—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ый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ближайший сосед из обучающей выборки.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Взвешенный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задачи регрессии в таком случае определяется выражением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Следует обратить внимание на выбор весовой функции, поскольку это сильно влияет на качество решения.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если в качестве веса в задаче регрессии использовать величину, обратную к расстоянию, то в результате получится переобученная модель.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связано с тем, что, если объект уже есть в обучающей выборке, то он будет входить в сумму практически с бесконечным весом и алгоритм вернет для него то же значение, что и было в обучающей выборке. </a:t>
            </a:r>
            <a:endParaRPr lang="ru-RU" dirty="0"/>
          </a:p>
          <a:p>
            <a:r>
              <a:rPr lang="ru-RU" dirty="0"/>
              <a:t>Или</a:t>
            </a:r>
            <a:endParaRPr lang="ru-RU" dirty="0"/>
          </a:p>
          <a:p>
            <a:r>
              <a:rPr lang="ru-RU" dirty="0"/>
              <a:t>Обратите внимание — в зависимости от того, какие веса мы выбираем, наше решение может обладать какими-то дополнительными свойствами. </a:t>
            </a:r>
            <a:endParaRPr lang="ru-RU" dirty="0"/>
          </a:p>
          <a:p>
            <a:r>
              <a:rPr lang="ru-RU" dirty="0"/>
              <a:t>Ну, например, если мы будем решать задачу регрессии и в качестве веса будем использовать 1 делить на расстояние до объекта, то тогда наш результат будет заметно переобучен. </a:t>
            </a:r>
            <a:endParaRPr lang="ru-RU" dirty="0"/>
          </a:p>
          <a:p>
            <a:r>
              <a:rPr lang="ru-RU" dirty="0"/>
              <a:t>Само собой, в каждой точке из обучающей выборки вес этой точки будет бесконечно большим. И он будет забивать веса других точек. Поэтому к выбору функции весов нужно подходить очень внимательно.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Подведем итог. </a:t>
            </a:r>
            <a:endParaRPr lang="ru-RU" dirty="0"/>
          </a:p>
          <a:p>
            <a:r>
              <a:rPr lang="ru-RU" dirty="0"/>
              <a:t>Мы познакомились с методом </a:t>
            </a:r>
            <a:r>
              <a:rPr lang="en-US" dirty="0"/>
              <a:t>k</a:t>
            </a:r>
            <a:r>
              <a:rPr lang="ru-RU" dirty="0"/>
              <a:t> ближайших соседей, выяснили, что в него очень органично можно добавлять веса объектов и узнали, что его можно использовать как для задач классификации, так и для задач регрессии.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познакомились с методом </a:t>
            </a:r>
            <a:r>
              <a:rPr lang="en-US" dirty="0"/>
              <a:t>k </a:t>
            </a:r>
            <a:r>
              <a:rPr lang="ru-RU" dirty="0"/>
              <a:t>ближайших соседей и теперь можно подумать о том, как же выжать максимум из его качества.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Данный раздел посвящен вопросу подбора параметров в методе ближайших соседей так, чтобы качество работы алгоритма было наилучшим.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числу параметров относятся: количество соседей, весовые функции, метрика и так далее.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Проверять качество работы алгоритма с выбранными параметрами лучше не на обучающей выборке, а на отложенной.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можно использовать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Основной параметр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 соседей.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 показана зависимость ошибки классификации от количества соседей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объектов из тестовой и обучающей выборок.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оценивать качество работы алгоритма по объектам из обучающей выборки, то, как это показывает график, оптимальное значение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будет равно 1.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значении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алгоритм совсем не ошибается на объектах обучающей выборки.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Действительно, при классификации объекта из обучающей выборки, ближайшим к нему объектом из обучающей выборки будет он сам.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Именно поэтому качество алгоритма нужно всегда проверять на тестовой выборке.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общем зависимость от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следующая: сначала качество на контроле становится все лучше с ростом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затем качество начинает ухудшаться.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Выбирать следует такое значение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котором достигается наилучшая оценка качества работы алгоритма на контроле.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будут рассмотрены метрические алгоритмы, которые подразумевают, что в пространстве признаков было введено понятие расстояния, другими словами, определена метрика.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Мы начнем с самого простого метода — метода ближайшего соседа для задачи классификации.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Нам этом графике приведены две кривые: это выборка цветков ириса, и использованы два алгоритма.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Первый алгоритм — это классификация методом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ближайших соседей.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когда классифицируется некий объект обучающей выборки, сам же он является своим собственным соседом, и это дает синюю кривую.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же сам объект исключается из числа своих соседей, получается красная кривая.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синяя кривая нам дает оптимистически смещенную оценку числа ошибок на контрольных выборках.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объект сам же является своим собственным соседом, то понятно, что это некий обман и так делать нельзя.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здесь на красной кривой мы видим, что в данной задаче оптимально брать где-то от 30 до 60 соседей, а синяя кривая нам дает ложный ответ, что надо пользоваться методом первого ближайшего соседа. Этот метод практически никогда не работает надежно.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используется взвешенный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необходимо задать весовую функцию.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Такая функция не должна возрастать с ростом номера объекта.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Простейший вариант — это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w(x) = 1.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выборе весовой функции всегда следует сначала пробовать его перед тем, как рассматривать более сложные варианты.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выбор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w(x) = 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дает желаемых результатов, можно попробовать определить веса как функцию от номера соседа: …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Функция, которая линейно зависит от номера соседа, не является хорошим выбором.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в случае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= 4,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1 и 4 соседи некоторого объекта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принадлежат к первому классу, а 2 и 3 — ко второму, алгоритм не сможет классифицировать этот объект.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Это, конечно, не значит, что эта функция вовсе не применима на практике, но эту её особенность следует учитывать.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способ определить весовую функцию — задать ее как функцию от расстояния.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Ранее уже было сказано, что в задаче регрессии выбор весовой функции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w(d) = 1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приводит 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переобученности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Грубо говоря, это было связано с тем, что при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= 0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значение весово1 функции было бесконечно большим.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необходимо более аккуратно выбирать весовую функцию.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Следует обратить внимание на выбор весовой функции, поскольку это сильно влияет на качество решения.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если в качестве веса в задаче регрессии использовать величину, обратную к расстоянию, то в результате получится переобученная модель.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связано с тем, что, если объект уже есть в обучающей выборке, то он будет входить в сумму практически с бесконечным весом и алгоритм вернет для него то же значение, что и было в обучающей выборке. </a:t>
            </a:r>
            <a:endParaRPr lang="ru-RU" dirty="0"/>
          </a:p>
          <a:p>
            <a:r>
              <a:rPr lang="ru-RU" dirty="0"/>
              <a:t>Или</a:t>
            </a:r>
            <a:endParaRPr lang="ru-RU" dirty="0"/>
          </a:p>
          <a:p>
            <a:r>
              <a:rPr lang="ru-RU" dirty="0"/>
              <a:t>Обратите внимание — в зависимости от того, какие веса мы выбираем, наше решение может обладать какими-то дополнительными свойствами. </a:t>
            </a:r>
            <a:endParaRPr lang="ru-RU" dirty="0"/>
          </a:p>
          <a:p>
            <a:r>
              <a:rPr lang="ru-RU" dirty="0"/>
              <a:t>Ну, например, если мы будем решать задачу регрессии и в качестве веса будем использовать 1 делить на расстояние до объекта, то тогда наш результат будет заметно переобучен. </a:t>
            </a:r>
            <a:endParaRPr lang="ru-RU" dirty="0"/>
          </a:p>
          <a:p>
            <a:r>
              <a:rPr lang="ru-RU" dirty="0"/>
              <a:t>Само собой, в каждой точке из обучающей выборки вес этой точки будет бесконечно большим. И он будет забивать веса других точек. Поэтому к выбору функции весов нужно подходить очень внимательно.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можно попробовать следующие варианты: </a:t>
            </a:r>
            <a:endParaRPr lang="ru-RU" dirty="0"/>
          </a:p>
          <a:p>
            <a:r>
              <a:rPr lang="ru-RU" dirty="0"/>
              <a:t>…</a:t>
            </a:r>
            <a:endParaRPr lang="ru-RU" dirty="0"/>
          </a:p>
          <a:p>
            <a:r>
              <a:rPr lang="ru-RU" dirty="0"/>
              <a:t>ВОПРОС: НАЙДИТЕ ОШИБКУ НА СЛАЙДЕ (1 / (</a:t>
            </a:r>
            <a:r>
              <a:rPr lang="en-US" dirty="0" err="1"/>
              <a:t>d+a</a:t>
            </a:r>
            <a:r>
              <a:rPr lang="ru-RU" dirty="0"/>
              <a:t>) </a:t>
            </a:r>
            <a:r>
              <a:rPr lang="en-US" dirty="0"/>
              <a:t>^ b</a:t>
            </a:r>
            <a:r>
              <a:rPr lang="ru-RU" dirty="0"/>
              <a:t>)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Существует более общий подход к придумыванию функции весов, зависящих от расстояний, который̆ основан на использовании так называемых ядер.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этот подход сейчас не будет обсуждаться.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Подведем итог: даже при том, что всё</a:t>
            </a:r>
            <a:r>
              <a:rPr lang="en-US" dirty="0"/>
              <a:t> </a:t>
            </a:r>
            <a:r>
              <a:rPr lang="ru-RU" dirty="0"/>
              <a:t>обучение </a:t>
            </a:r>
            <a:r>
              <a:rPr lang="en-US" dirty="0" err="1"/>
              <a:t>kNN</a:t>
            </a:r>
            <a:r>
              <a:rPr lang="en-US" dirty="0"/>
              <a:t> </a:t>
            </a:r>
            <a:r>
              <a:rPr lang="ru-RU" dirty="0"/>
              <a:t>сводится к запоминанию обучающей выборке, есть параметры,</a:t>
            </a:r>
            <a:r>
              <a:rPr lang="en-US" dirty="0"/>
              <a:t> </a:t>
            </a:r>
            <a:r>
              <a:rPr lang="ru-RU" dirty="0"/>
              <a:t>которые можно </a:t>
            </a:r>
            <a:r>
              <a:rPr lang="ru-RU" dirty="0" err="1"/>
              <a:t>понастраивать</a:t>
            </a:r>
            <a:r>
              <a:rPr lang="ru-RU" dirty="0"/>
              <a:t>. </a:t>
            </a:r>
            <a:endParaRPr lang="en-US" dirty="0"/>
          </a:p>
          <a:p>
            <a:r>
              <a:rPr lang="ru-RU" dirty="0"/>
              <a:t>Настраивать их нужно не на обучающей</a:t>
            </a:r>
            <a:r>
              <a:rPr lang="en-US" dirty="0"/>
              <a:t> </a:t>
            </a:r>
            <a:r>
              <a:rPr lang="ru-RU" dirty="0"/>
              <a:t>выборке, а на отложенной выборке, или по качеству на кросс-</a:t>
            </a:r>
            <a:r>
              <a:rPr lang="ru-RU" dirty="0" err="1"/>
              <a:t>валидации</a:t>
            </a:r>
            <a:r>
              <a:rPr lang="ru-RU" dirty="0"/>
              <a:t>. </a:t>
            </a:r>
            <a:endParaRPr lang="en-US" dirty="0"/>
          </a:p>
          <a:p>
            <a:r>
              <a:rPr lang="ru-RU" dirty="0"/>
              <a:t>Мы обсудили выбор количества</a:t>
            </a:r>
            <a:r>
              <a:rPr lang="en-US" dirty="0"/>
              <a:t> </a:t>
            </a:r>
            <a:r>
              <a:rPr lang="ru-RU" dirty="0"/>
              <a:t>соседей и весов объектов. </a:t>
            </a:r>
            <a:endParaRPr lang="en-US" dirty="0"/>
          </a:p>
          <a:p>
            <a:r>
              <a:rPr lang="ru-RU" dirty="0"/>
              <a:t>Далее мы поговорим про</a:t>
            </a:r>
            <a:r>
              <a:rPr lang="en-US" dirty="0"/>
              <a:t> </a:t>
            </a:r>
            <a:r>
              <a:rPr lang="ru-RU" dirty="0"/>
              <a:t>расстояние, или иначе говоря, метрики, которые используется на практике.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Поговорим про метрики.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Что такое расстояние или метрика? Ответить на этот вопрос</a:t>
            </a:r>
            <a:r>
              <a:rPr lang="en-US" dirty="0"/>
              <a:t> </a:t>
            </a:r>
            <a:r>
              <a:rPr lang="ru-RU" dirty="0"/>
              <a:t>можно аксиомами метрики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Метрика является функцией, задающей расстояние в метрическом пространстве, и должна удовлетворять следующим аксиомам: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ВОПРОС: ЧТО ОЗНАЧАЕТ ТРЕТЬЯ АКСИОМА?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ВОПРОС ДЛЯ ГУРУ: ЧЕГО ЕЩЕ НЕ ХВАТАЕТ?  ОТВЕТ: в первой аксиоме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ρ(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)=0 ⇐⇒ x=y.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Эти аксиомы не будут обсуждаться в рамках данного раздела, так как излагаемый далее материал носит исключительно прикладной характер.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привести следующие примеры метрик: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Евклидова метрика: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Самый простой метрический метод в задаче классификации — метод ближайшего соседа, суть которого заключается в том, что новая точка относится к такому же классу, что и ближайшая к ней точка из обучающей выборки.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привести следующие примеры метрик: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Евклидова метрика: </a:t>
            </a:r>
            <a:endParaRPr lang="ru-RU" dirty="0"/>
          </a:p>
          <a:p>
            <a:r>
              <a:rPr lang="ru-RU" dirty="0"/>
              <a:t>Зависимость количества злокачественных узлов от возраста (наоборот)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привести следующие примеры метрик: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Евклидова метрика: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Расстояние городских кварталов — метрика, введённая Германом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Минковским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Согласно этой метрике, расстояние между двумя точками равно сумме модулей разностей их координат.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этой метрики много имён. Расстояние городских кварталов также известно как </a:t>
            </a:r>
            <a:r>
              <a:rPr lang="ru-RU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манхэттенское расстояние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метрика прямоугольного города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метрика 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 </a:t>
            </a:r>
            <a:r>
              <a:rPr lang="ru-RU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норма ℓ1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метрика городского квартала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метрика такси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метрика Манхэттена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прямоугольная метрика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метрика прямого угла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на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Z2 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её называют </a:t>
            </a:r>
            <a:r>
              <a:rPr lang="ru-RU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метрикой </a:t>
            </a:r>
            <a:r>
              <a:rPr lang="ru-RU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гриды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 </a:t>
            </a:r>
            <a:r>
              <a:rPr lang="ru-RU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4-метрикой</a:t>
            </a:r>
            <a:endParaRPr lang="ru-RU" sz="1200" b="0" i="1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Название «манхэттенское расстояние» связано с уличной планировкой Манхэттена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Метрика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Минковского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(обобщение Евклидовой 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Манхэттенскои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метрик):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Наглядно демонстрируют структуру метрики изображения единичных окружностей в ней.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 приведены изображения единичной окружности, то есть множества точек, удаленных на расстояние 1 от начала координат, в различных метриках. </a:t>
            </a:r>
            <a:endParaRPr lang="ru-RU" dirty="0"/>
          </a:p>
          <a:p>
            <a:r>
              <a:rPr lang="ru-RU" dirty="0"/>
              <a:t>ВОПРОС: ПОЧЕМУ МАНХЭТТЕНСКАЯ МЕТРИКА ИМЕЕТ ФОРМУ РОМБА?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Зависимость количества хирургических операций от возраста (наоборот)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ВОПРОС: КАК УЛУЧШИТЬ ЭТОТ ПОДХОД (1</a:t>
            </a:r>
            <a:r>
              <a:rPr lang="en-US" dirty="0"/>
              <a:t>NN</a:t>
            </a:r>
            <a:r>
              <a:rPr lang="ru-RU" dirty="0"/>
              <a:t>)?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ВОПРОС: КАК РАБОТАЕТ МАСШТАБИРОВАНИЕ ПО МАКСИМАЛЬНОЙ АБСОЛЮТНОЙ ВЕЛИЧИНЕ?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ВОПРОС: КАК РАБОТАЕТ МАСШТАБИРОВАНИЕ В ФИКСИРОВАННЫЙ ДИАПАЗОН?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ВОПРОС: ЧТО ТАКОЕ НОРМАЛЬНОЕ (РАСПРЕДЕЛЕНИЕ ГАУССА) РАСПРЕДЕЛЕНИЕ?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ВОПРОС: ЧТО ТАКОЕ СТАНДАРТНОЕ НОРМАЛЬНОЕ (РАСПРЕДЕЛЕНИЕ ГАУССА) РАСПРЕДЕЛЕНИЕ? ОТВЕТ: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нормальное распределение с математическим ожиданием 0 и стандартным отклонением 1.</a:t>
            </a:r>
            <a:r>
              <a:rPr lang="ru-RU" dirty="0"/>
              <a:t>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Часто, особенно в задачах анализа текста, используется так называемая косинусная мера, которая представляет собой косинус угла между векторами: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Причем косинусная мера — не расстояние, а функция близости, то есть такая функция, которая тем больше, чем больше объекты друг на друга похожи. </a:t>
            </a:r>
            <a:endParaRPr lang="ru-RU" dirty="0"/>
          </a:p>
          <a:p>
            <a:r>
              <a:rPr lang="ru-RU" dirty="0"/>
              <a:t>ВОПРОС: ЧТО ТАКОЕ НОРМА?</a:t>
            </a:r>
            <a:endParaRPr lang="ru-RU" dirty="0"/>
          </a:p>
          <a:p>
            <a:r>
              <a:rPr lang="ru-RU" dirty="0"/>
              <a:t>ВОПРОС: ЧЕГО НЕ ХВАТАЕТ В ФОРМУЛЕ?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повышения надежности можно принимать решение по более чем одной̆ точке.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рекомендательных системах используется коэффициент корреляции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 также может быть использован как функция близости и похож на косинусную меру: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Конечно, существует и много других функций близости, которые в разной степени учитывают разные различия между векторами: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Конечно, существует и много других функций близости, которые в разной̆ степени учитывают разные различия между векторами: </a:t>
            </a:r>
            <a:endParaRPr lang="ru-RU" dirty="0"/>
          </a:p>
          <a:p>
            <a:r>
              <a:rPr lang="ru-RU" dirty="0"/>
              <a:t>редакторское расстояние</a:t>
            </a:r>
            <a:endParaRPr lang="ru-RU" dirty="0"/>
          </a:p>
          <a:p>
            <a:r>
              <a:rPr lang="ru-RU" dirty="0"/>
              <a:t>допустим, мы хотим сравнить 2 подписи, которые сделали люди специальным пером электронным, которое запоминает координаты кончика пера ну и еще азимут движения пера. Значит, мы как подпись имеем 3 кривые, 3 временных ряда, и нам нужно сравнивать такие временные ряды. Ну, на картинке представлен пример такого сравнения, когда 2 похожие буквы сравниваются, и мы видим, что эти 3 кривые они очень похожи с точностью до каких-то сжатий, растяжений, выравниваний. Левенштейна — это количество вставок и замен символов, которое необходимо произвести, чтобы привести одну строку в другую.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подводя итог, можно сказать, что метрики бывают разные даже в обычном строгом математическом смысле. </a:t>
            </a:r>
            <a:endParaRPr lang="ru-RU" dirty="0"/>
          </a:p>
          <a:p>
            <a:r>
              <a:rPr lang="ru-RU" dirty="0"/>
              <a:t>А так как нам интересно не то, что хорошо для математиков, а то, что работает на практике, то у нас еще больше возможных вариантов. </a:t>
            </a:r>
            <a:endParaRPr lang="ru-RU" dirty="0"/>
          </a:p>
          <a:p>
            <a:r>
              <a:rPr lang="ru-RU" dirty="0"/>
              <a:t>Иногда в задаче может быть понятно, какая метрика лучше для нее подходит. </a:t>
            </a:r>
            <a:endParaRPr lang="ru-RU" dirty="0"/>
          </a:p>
          <a:p>
            <a:r>
              <a:rPr lang="ru-RU" dirty="0"/>
              <a:t>Но, как правило, нужно попробовать перебрать разные. </a:t>
            </a:r>
            <a:endParaRPr lang="ru-RU" dirty="0"/>
          </a:p>
          <a:p>
            <a:r>
              <a:rPr lang="ru-RU" dirty="0"/>
              <a:t>Некоторые варианты часто используются в каких-то прикладных областях, но это не отменяет того, что всегда полезно поэкспериментировать.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разделе будут рассмотрены основные особенности применения понятия расстояния в случае пространств большой размерности.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Часто пространства признаков в задачах машинного обучения как раз и относятся к этому случаю.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Сейчас мы обсудим одно явление, очень важное для метрических алгоритмов. </a:t>
            </a:r>
            <a:endParaRPr lang="ru-RU" dirty="0"/>
          </a:p>
          <a:p>
            <a:r>
              <a:rPr lang="ru-RU" dirty="0"/>
              <a:t>Какую роль играет расстояние в метрических методах? </a:t>
            </a:r>
            <a:endParaRPr lang="ru-RU" dirty="0"/>
          </a:p>
          <a:p>
            <a:r>
              <a:rPr lang="ru-RU" dirty="0"/>
              <a:t>Оно должно показывать, насколько объекты похожи друг на друга или насколько не похожи? </a:t>
            </a:r>
            <a:endParaRPr lang="ru-RU" dirty="0"/>
          </a:p>
          <a:p>
            <a:r>
              <a:rPr lang="ru-RU" dirty="0"/>
              <a:t>Таким образом, мы ожидаем, что расстояние тем больше, чем меньше чего-то общего между объектами.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в то же время в машинном обучении признаков часто очень много.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И возникает вопрос: нет ли каких-то особых свойств у расстояния в многомерном пространстве, в пространстве высокой размерности?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даны три точки, радиус-векторы которых: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Вектор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x2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отличается от вектора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незначительно в каждой координате, а вектор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только в одной, но существенно.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расстояние от первой точки до второй и расстояние от первой до третьей могут совпадать.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Другими словами, когда признаков очень много, незначительные различия в каждом признаке могут значить больше, чем одно большое различие в одном.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Такое поведение не всегда является желаемым.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количество объектов сравнимо с количеством признаков, может возникнуть ситуация, что расстояния между двумя любыми объектами будет почти одинаковым.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Действительно, на плоскости три точки, равноудаленные друг от друга, образуют вершины треугольника, в трехмерном пространстве четыре равноудаленные друг от друга, точки являются вершинами тетраэдра, а 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мерном пространстве можно выбрать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+ 1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точку так, что расстояние между любыми двумя было одинаковым.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и состоит метод ближайших соседей̆: объект относится к тому классу, к которому принадлежит большинство из его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ближайших соседей̆.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вектор в признаковом пространстве из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бинарных признаков, например: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Всего в этом пространстве 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различных векторов, а значит размер обучающей выборки, необходимый, чтобы покрыть все возможные комбинации эти признаков будет также порядка 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^N 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Другими словами, количество необходимых данных с ростом размерности пространства экспоненциально увеличивается.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данного факта есть красивая геометрическая иллюстрация.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мерном пространстве дан куб с ребром 1 и меньший куб, длина ребер которого равна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&lt; 1.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Меньший куб вложен в больший таким образом, что они име­ют общую вершину и их грани попарно параллельны.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ВОПРОС: КАКОВА ДОЛЯ ОБЪЕМА МАЛЕНЬКОГО КУБА В 4-Х МЕРНОМ ПРОСТРАНСТВЕ? А В 5-И МЕРНОМ?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Доля объема меньшего куба от объема большего выражается формулой: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 / V = L^N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0, 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infinity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= 1 / 2.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ставится задача описать положение какой-либо точки из большого куба с точностью до размеров маленького, то при увеличении размерности пространства и сохранении линейных размеров кубов количество требуемых для этого данных растет экспоненциально.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300" baseline="0" dirty="0">
                <a:latin typeface="Courier New" panose="02070309020205020404" pitchFamily="49" charset="0"/>
              </a:rPr>
              <a:t>Можно рассмотреть чуть более показательный вариант, когда маленький куб будет иметь длину ребра 0,99. </a:t>
            </a:r>
            <a:endParaRPr lang="ru-RU" sz="1300" baseline="0" dirty="0">
              <a:latin typeface="Courier New" panose="02070309020205020404" pitchFamily="49" charset="0"/>
            </a:endParaRPr>
          </a:p>
          <a:p>
            <a:r>
              <a:rPr lang="ru-RU" sz="1300" baseline="0" dirty="0">
                <a:latin typeface="Courier New" panose="02070309020205020404" pitchFamily="49" charset="0"/>
              </a:rPr>
              <a:t>И понятно, что в случае </a:t>
            </a:r>
            <a:r>
              <a:rPr lang="en-US" sz="1300" baseline="0" dirty="0">
                <a:latin typeface="Courier New" panose="02070309020205020404" pitchFamily="49" charset="0"/>
              </a:rPr>
              <a:t>N-</a:t>
            </a:r>
            <a:r>
              <a:rPr lang="ru-RU" sz="1300" baseline="0" dirty="0">
                <a:latin typeface="Courier New" panose="02070309020205020404" pitchFamily="49" charset="0"/>
              </a:rPr>
              <a:t>мерного пространства часть, которая составляет маленький куб от большого, будет равна 0,99 в степени </a:t>
            </a:r>
            <a:r>
              <a:rPr lang="en-US" sz="1300" baseline="0" dirty="0">
                <a:latin typeface="Courier New" panose="02070309020205020404" pitchFamily="49" charset="0"/>
              </a:rPr>
              <a:t>n. </a:t>
            </a:r>
            <a:endParaRPr lang="ru-RU" sz="1300" baseline="0" dirty="0">
              <a:latin typeface="Courier New" panose="02070309020205020404" pitchFamily="49" charset="0"/>
            </a:endParaRPr>
          </a:p>
          <a:p>
            <a:r>
              <a:rPr lang="ru-RU" sz="1300" baseline="0" dirty="0">
                <a:latin typeface="Courier New" panose="02070309020205020404" pitchFamily="49" charset="0"/>
              </a:rPr>
              <a:t>То есть при </a:t>
            </a:r>
            <a:r>
              <a:rPr lang="en-US" sz="1300" baseline="0" dirty="0">
                <a:latin typeface="Courier New" panose="02070309020205020404" pitchFamily="49" charset="0"/>
              </a:rPr>
              <a:t>N,</a:t>
            </a:r>
            <a:r>
              <a:rPr lang="ru-RU" sz="1300" baseline="0" dirty="0">
                <a:latin typeface="Courier New" panose="02070309020205020404" pitchFamily="49" charset="0"/>
              </a:rPr>
              <a:t> стремящемся к бесконечности, доля объема маленького куба стремится к нулю. </a:t>
            </a:r>
            <a:endParaRPr lang="ru-RU" sz="1300" baseline="0" dirty="0">
              <a:latin typeface="Courier New" panose="02070309020205020404" pitchFamily="49" charset="0"/>
            </a:endParaRPr>
          </a:p>
          <a:p>
            <a:r>
              <a:rPr lang="ru-RU" sz="1300" baseline="0" dirty="0">
                <a:latin typeface="Courier New" panose="02070309020205020404" pitchFamily="49" charset="0"/>
              </a:rPr>
              <a:t>Что это значит? </a:t>
            </a:r>
            <a:endParaRPr lang="ru-RU" sz="1300" baseline="0" dirty="0">
              <a:latin typeface="Courier New" panose="02070309020205020404" pitchFamily="49" charset="0"/>
            </a:endParaRPr>
          </a:p>
          <a:p>
            <a:r>
              <a:rPr lang="ru-RU" sz="1300" baseline="0" dirty="0">
                <a:latin typeface="Courier New" panose="02070309020205020404" pitchFamily="49" charset="0"/>
              </a:rPr>
              <a:t>Это значит, что в пространствах высокой размерности основная часть объема концентрируется вблизи границы области. </a:t>
            </a:r>
            <a:endParaRPr lang="ru-RU" sz="1300" baseline="0" dirty="0">
              <a:latin typeface="Courier New" panose="02070309020205020404" pitchFamily="49" charset="0"/>
            </a:endParaRPr>
          </a:p>
          <a:p>
            <a:r>
              <a:rPr lang="ru-RU" sz="1300" baseline="0" dirty="0">
                <a:latin typeface="Courier New" panose="02070309020205020404" pitchFamily="49" charset="0"/>
              </a:rPr>
              <a:t>То есть получается, что объекты оказываются очень часто примерно одинаково удалены друг от друга.</a:t>
            </a:r>
            <a:endParaRPr lang="ru-RU" sz="1300" baseline="0" dirty="0">
              <a:latin typeface="Courier New" panose="020703090202050204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Подведем итог. В многомерных пространствах расстояние между объектами ведет себя не совсем так, как мы привыкли. </a:t>
            </a:r>
            <a:endParaRPr lang="ru-RU" dirty="0"/>
          </a:p>
          <a:p>
            <a:r>
              <a:rPr lang="ru-RU" dirty="0"/>
              <a:t>С ростом числа признаков необходимый объем обучающей выборки растет экспоненциально, и это становится серьезной проблемой для метрических алгоритмов. </a:t>
            </a:r>
            <a:endParaRPr lang="ru-RU" dirty="0"/>
          </a:p>
          <a:p>
            <a:r>
              <a:rPr lang="ru-RU" dirty="0"/>
              <a:t>Объекты часто оказываются на примерно одинаковом расстоянии друг от друга. </a:t>
            </a:r>
            <a:endParaRPr lang="ru-RU" dirty="0"/>
          </a:p>
          <a:p>
            <a:r>
              <a:rPr lang="ru-RU" dirty="0"/>
              <a:t>Вместе все эти наблюдения носят название «проклятие размерности». </a:t>
            </a:r>
            <a:endParaRPr lang="ru-RU" dirty="0"/>
          </a:p>
          <a:p>
            <a:r>
              <a:rPr lang="ru-RU" dirty="0"/>
              <a:t>Проклятие размерности может существенно мешать применению метрических алгоритмов.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данном разделе решается задача построения рекомендательной системы с помощью метода ближайших соседей.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именно необходимо построить рекомендации фильмов на основе истории пользовательских оценок.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классифицировать объект </a:t>
            </a:r>
            <a:r>
              <a:rPr lang="en-US" dirty="0"/>
              <a:t>x, </a:t>
            </a:r>
            <a:r>
              <a:rPr lang="ru-RU" dirty="0"/>
              <a:t>давайте возьмем все объекты обучающей</a:t>
            </a:r>
            <a:r>
              <a:rPr lang="en-US" dirty="0"/>
              <a:t> </a:t>
            </a:r>
            <a:r>
              <a:rPr lang="ru-RU" dirty="0"/>
              <a:t>выборки и найдем среди них ближайший к </a:t>
            </a:r>
            <a:r>
              <a:rPr lang="en-US" dirty="0"/>
              <a:t>x, </a:t>
            </a:r>
            <a:r>
              <a:rPr lang="ru-RU" dirty="0"/>
              <a:t>и отнесем </a:t>
            </a:r>
            <a:r>
              <a:rPr lang="en-US" dirty="0"/>
              <a:t>x </a:t>
            </a:r>
            <a:r>
              <a:rPr lang="ru-RU" dirty="0"/>
              <a:t>к тому же классу,</a:t>
            </a:r>
            <a:r>
              <a:rPr lang="en-US" dirty="0"/>
              <a:t> </a:t>
            </a:r>
            <a:r>
              <a:rPr lang="ru-RU" dirty="0"/>
              <a:t>к которому принадлежит этот объект. Ну, конечно же, использовать для</a:t>
            </a:r>
            <a:r>
              <a:rPr lang="en-US" dirty="0"/>
              <a:t> </a:t>
            </a:r>
            <a:r>
              <a:rPr lang="ru-RU" dirty="0"/>
              <a:t>классификации только одного ближайшего соседа — это не очень удачная идея,</a:t>
            </a:r>
            <a:r>
              <a:rPr lang="en-US" dirty="0"/>
              <a:t> </a:t>
            </a:r>
            <a:r>
              <a:rPr lang="ru-RU" dirty="0"/>
              <a:t>лучше взять окрестность, учесть несколько ближайших соседей,</a:t>
            </a:r>
            <a:r>
              <a:rPr lang="en-US" dirty="0"/>
              <a:t> </a:t>
            </a:r>
            <a:r>
              <a:rPr lang="ru-RU" dirty="0"/>
              <a:t>как-то по ним усреднить. И поэтому возникает такая обобщенная</a:t>
            </a:r>
            <a:r>
              <a:rPr lang="en-US" dirty="0"/>
              <a:t> </a:t>
            </a:r>
            <a:r>
              <a:rPr lang="ru-RU" dirty="0"/>
              <a:t>идея: давайте упорядочим все объекты обучающей выборки по</a:t>
            </a:r>
            <a:r>
              <a:rPr lang="en-US" dirty="0"/>
              <a:t> </a:t>
            </a:r>
            <a:r>
              <a:rPr lang="ru-RU" dirty="0"/>
              <a:t>возрастанию расстояний до нашего классифицированного объекта </a:t>
            </a:r>
            <a:r>
              <a:rPr lang="en-US" dirty="0"/>
              <a:t>x </a:t>
            </a:r>
            <a:r>
              <a:rPr lang="ru-RU" dirty="0"/>
              <a:t>и еще дополнительно введем вес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того соседа или его ценность,</a:t>
            </a:r>
            <a:r>
              <a:rPr lang="en-US" dirty="0"/>
              <a:t> </a:t>
            </a:r>
            <a:r>
              <a:rPr lang="ru-RU" dirty="0"/>
              <a:t>полезность при классификации объекта </a:t>
            </a:r>
            <a:r>
              <a:rPr lang="en-US" dirty="0"/>
              <a:t>x. </a:t>
            </a:r>
            <a:r>
              <a:rPr lang="ru-RU" dirty="0"/>
              <a:t>Будем обозначать этот вес </a:t>
            </a:r>
            <a:r>
              <a:rPr lang="en-US" dirty="0"/>
              <a:t>w(</a:t>
            </a:r>
            <a:r>
              <a:rPr lang="en-US" dirty="0" err="1"/>
              <a:t>i</a:t>
            </a:r>
            <a:r>
              <a:rPr lang="en-US" dirty="0"/>
              <a:t>, x), </a:t>
            </a:r>
            <a:r>
              <a:rPr lang="ru-RU" dirty="0"/>
              <a:t>то есть это функция от объекта</a:t>
            </a:r>
            <a:r>
              <a:rPr lang="en-US" dirty="0"/>
              <a:t> </a:t>
            </a:r>
            <a:r>
              <a:rPr lang="ru-RU" dirty="0"/>
              <a:t>и от порядкового номера соседа. Ну если мы усредним в каждом классе</a:t>
            </a:r>
            <a:r>
              <a:rPr lang="en-US" dirty="0"/>
              <a:t> </a:t>
            </a:r>
            <a:r>
              <a:rPr lang="ru-RU" dirty="0"/>
              <a:t>значение вот этих весов, то мы получим в итоге оценку близости объекта к классу: мы ее обозначаем </a:t>
            </a:r>
            <a:r>
              <a:rPr lang="el-GR" dirty="0"/>
              <a:t>Γ </a:t>
            </a:r>
            <a:r>
              <a:rPr lang="ru-RU" dirty="0"/>
              <a:t>с индексом </a:t>
            </a:r>
            <a:r>
              <a:rPr lang="en-US" dirty="0"/>
              <a:t>y </a:t>
            </a:r>
            <a:r>
              <a:rPr lang="ru-RU" dirty="0"/>
              <a:t>от объекта </a:t>
            </a:r>
            <a:r>
              <a:rPr lang="en-US" dirty="0"/>
              <a:t>x. </a:t>
            </a:r>
            <a:r>
              <a:rPr lang="ru-RU" dirty="0"/>
              <a:t>Индекс </a:t>
            </a:r>
            <a:r>
              <a:rPr lang="en-US" dirty="0"/>
              <a:t>y </a:t>
            </a:r>
            <a:r>
              <a:rPr lang="ru-RU" dirty="0"/>
              <a:t>показывает, что такая оценка</a:t>
            </a:r>
            <a:r>
              <a:rPr lang="en-US" dirty="0"/>
              <a:t> </a:t>
            </a:r>
            <a:r>
              <a:rPr lang="ru-RU" dirty="0"/>
              <a:t>она относится к определенному классу. Ну и самый естественный принцип</a:t>
            </a:r>
            <a:r>
              <a:rPr lang="en-US" dirty="0"/>
              <a:t> </a:t>
            </a:r>
            <a:r>
              <a:rPr lang="ru-RU" dirty="0"/>
              <a:t>классификации — это отнести объект </a:t>
            </a:r>
            <a:r>
              <a:rPr lang="en-US" dirty="0"/>
              <a:t>x </a:t>
            </a:r>
            <a:r>
              <a:rPr lang="ru-RU" dirty="0"/>
              <a:t>к тому классу, для которого эта</a:t>
            </a:r>
            <a:r>
              <a:rPr lang="en-US" dirty="0"/>
              <a:t> </a:t>
            </a:r>
            <a:r>
              <a:rPr lang="ru-RU" dirty="0"/>
              <a:t>оценка близости максимальна.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вольны выбирать функцию весов соседей,</a:t>
            </a:r>
            <a:r>
              <a:rPr lang="en-US" dirty="0"/>
              <a:t> </a:t>
            </a:r>
            <a:r>
              <a:rPr lang="ru-RU" dirty="0"/>
              <a:t>как мы хотим. </a:t>
            </a:r>
            <a:endParaRPr lang="en-US" dirty="0"/>
          </a:p>
          <a:p>
            <a:r>
              <a:rPr lang="ru-RU" dirty="0"/>
              <a:t>Давайте сделаем так, чтобы вес соседа убывал по мере</a:t>
            </a:r>
            <a:r>
              <a:rPr lang="en-US" dirty="0"/>
              <a:t> </a:t>
            </a:r>
            <a:r>
              <a:rPr lang="ru-RU" dirty="0"/>
              <a:t>возрастания расстояния до него. </a:t>
            </a:r>
            <a:endParaRPr lang="en-US" dirty="0"/>
          </a:p>
          <a:p>
            <a:r>
              <a:rPr lang="ru-RU" dirty="0"/>
              <a:t>Введем два новых понятия: это ядро, это функция положительная, не возрастающая</a:t>
            </a:r>
            <a:r>
              <a:rPr lang="en-US" dirty="0"/>
              <a:t> </a:t>
            </a:r>
            <a:r>
              <a:rPr lang="ru-RU" dirty="0"/>
              <a:t>на отрезке [0, 1], и ширина окна. </a:t>
            </a:r>
            <a:endParaRPr lang="en-US" dirty="0"/>
          </a:p>
          <a:p>
            <a:r>
              <a:rPr lang="ru-RU" dirty="0"/>
              <a:t>И вот если мы функцию веса</a:t>
            </a:r>
            <a:r>
              <a:rPr lang="en-US" dirty="0"/>
              <a:t> </a:t>
            </a:r>
            <a:r>
              <a:rPr lang="ru-RU" dirty="0"/>
              <a:t>зададим как такую конструкцию — ядро от расстояния</a:t>
            </a:r>
            <a:r>
              <a:rPr lang="en-US" dirty="0"/>
              <a:t> </a:t>
            </a:r>
            <a:r>
              <a:rPr lang="ru-RU" dirty="0"/>
              <a:t>поделить на ширину окна, то получим такую вот взвешенную функцию, которая придает меньшие веса тем соседям,</a:t>
            </a:r>
            <a:r>
              <a:rPr lang="en-US" dirty="0"/>
              <a:t> </a:t>
            </a:r>
            <a:r>
              <a:rPr lang="ru-RU" dirty="0"/>
              <a:t>которые находятся дальше. </a:t>
            </a:r>
            <a:endParaRPr lang="en-US" dirty="0"/>
          </a:p>
          <a:p>
            <a:r>
              <a:rPr lang="ru-RU" dirty="0"/>
              <a:t>И этот метод называется методом окна</a:t>
            </a:r>
            <a:r>
              <a:rPr lang="en-US" dirty="0"/>
              <a:t> </a:t>
            </a:r>
            <a:r>
              <a:rPr lang="ru-RU" dirty="0" err="1"/>
              <a:t>Парзена</a:t>
            </a:r>
            <a:r>
              <a:rPr lang="ru-RU" dirty="0"/>
              <a:t> и у него есть два варианта.</a:t>
            </a:r>
            <a:endParaRPr lang="en-US" dirty="0"/>
          </a:p>
          <a:p>
            <a:r>
              <a:rPr lang="ru-RU" dirty="0"/>
              <a:t>Первый вариант — это когда мы</a:t>
            </a:r>
            <a:r>
              <a:rPr lang="en-US" dirty="0"/>
              <a:t> </a:t>
            </a:r>
            <a:r>
              <a:rPr lang="ru-RU" dirty="0"/>
              <a:t>используем окно фиксированной ширины </a:t>
            </a:r>
            <a:r>
              <a:rPr lang="en-US" dirty="0"/>
              <a:t>h, </a:t>
            </a:r>
            <a:r>
              <a:rPr lang="ru-RU" dirty="0"/>
              <a:t>но это не очень хорошо</a:t>
            </a:r>
            <a:r>
              <a:rPr lang="en-US" dirty="0"/>
              <a:t> </a:t>
            </a:r>
            <a:r>
              <a:rPr lang="ru-RU" dirty="0"/>
              <a:t>работает в тех задачах, где плотность распределения объектов</a:t>
            </a:r>
            <a:r>
              <a:rPr lang="en-US" dirty="0"/>
              <a:t> </a:t>
            </a:r>
            <a:r>
              <a:rPr lang="ru-RU" dirty="0"/>
              <a:t>неравномерна и есть области пространства, где объекты лежат густо, а в других</a:t>
            </a:r>
            <a:r>
              <a:rPr lang="en-US" dirty="0"/>
              <a:t> </a:t>
            </a:r>
            <a:r>
              <a:rPr lang="ru-RU" dirty="0"/>
              <a:t>областях объекты лежат более разреженно, и в таком случае хочется в первой</a:t>
            </a:r>
            <a:r>
              <a:rPr lang="en-US" dirty="0"/>
              <a:t> </a:t>
            </a:r>
            <a:r>
              <a:rPr lang="ru-RU" dirty="0"/>
              <a:t>области использовать более узкое окно, а во втором случае — более широкое.</a:t>
            </a:r>
            <a:endParaRPr lang="en-US" dirty="0"/>
          </a:p>
          <a:p>
            <a:r>
              <a:rPr lang="ru-RU" dirty="0"/>
              <a:t>Ну в таком случае в качестве ширины</a:t>
            </a:r>
            <a:r>
              <a:rPr lang="en-US" dirty="0"/>
              <a:t> </a:t>
            </a:r>
            <a:r>
              <a:rPr lang="ru-RU" dirty="0"/>
              <a:t>окна берут расстояние до (</a:t>
            </a:r>
            <a:r>
              <a:rPr lang="en-US" dirty="0"/>
              <a:t>k + 1) </a:t>
            </a:r>
            <a:r>
              <a:rPr lang="ru-RU" dirty="0"/>
              <a:t>соседа. Это означает, что для </a:t>
            </a:r>
            <a:r>
              <a:rPr lang="en-US" dirty="0"/>
              <a:t>k-</a:t>
            </a:r>
            <a:r>
              <a:rPr lang="ru-RU" dirty="0"/>
              <a:t>ближайших</a:t>
            </a:r>
            <a:r>
              <a:rPr lang="en-US" dirty="0"/>
              <a:t> </a:t>
            </a:r>
            <a:r>
              <a:rPr lang="ru-RU" dirty="0"/>
              <a:t>соседей будут ненулевые веса. И вот таким вот образом</a:t>
            </a:r>
            <a:r>
              <a:rPr lang="en-US" dirty="0"/>
              <a:t> </a:t>
            </a:r>
            <a:r>
              <a:rPr lang="ru-RU" dirty="0"/>
              <a:t>решается эта проблема неравномерности распределения</a:t>
            </a:r>
            <a:r>
              <a:rPr lang="en-US" dirty="0"/>
              <a:t> </a:t>
            </a:r>
            <a:r>
              <a:rPr lang="ru-RU" dirty="0"/>
              <a:t>объектов в пространстве. Ну, естественно, параметры либо </a:t>
            </a:r>
            <a:r>
              <a:rPr lang="en-US" dirty="0"/>
              <a:t>h, </a:t>
            </a:r>
            <a:r>
              <a:rPr lang="ru-RU" dirty="0"/>
              <a:t>либо</a:t>
            </a:r>
            <a:r>
              <a:rPr lang="en-US" dirty="0"/>
              <a:t> k </a:t>
            </a:r>
            <a:r>
              <a:rPr lang="ru-RU" dirty="0"/>
              <a:t>можно оптимизировать по тому же самому критерию </a:t>
            </a:r>
            <a:r>
              <a:rPr lang="en-US" dirty="0"/>
              <a:t>leave-one-out, </a:t>
            </a:r>
            <a:r>
              <a:rPr lang="ru-RU" dirty="0"/>
              <a:t>или скользящий</a:t>
            </a:r>
            <a:r>
              <a:rPr lang="en-US" dirty="0"/>
              <a:t> </a:t>
            </a:r>
            <a:r>
              <a:rPr lang="ru-RU" dirty="0"/>
              <a:t>контроль с исключением объектов по одному. А вот ядра в функции </a:t>
            </a:r>
            <a:r>
              <a:rPr lang="en-US" dirty="0"/>
              <a:t>k, </a:t>
            </a:r>
            <a:r>
              <a:rPr lang="ru-RU" dirty="0"/>
              <a:t>они не очень</a:t>
            </a:r>
            <a:r>
              <a:rPr lang="en-US" dirty="0"/>
              <a:t> </a:t>
            </a:r>
            <a:r>
              <a:rPr lang="ru-RU" dirty="0"/>
              <a:t>сильно влияют на качество классификации. Критическим параметром здесь</a:t>
            </a:r>
            <a:r>
              <a:rPr lang="en-US" dirty="0"/>
              <a:t> </a:t>
            </a:r>
            <a:r>
              <a:rPr lang="ru-RU" dirty="0"/>
              <a:t>является всегда ширина окна.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рассмотрим это на примере. Возьмем синтетическую задачу —</a:t>
            </a:r>
            <a:r>
              <a:rPr lang="en-US" dirty="0"/>
              <a:t> </a:t>
            </a:r>
            <a:r>
              <a:rPr lang="ru-RU" dirty="0"/>
              <a:t>двумерную выборку, где есть два класса. Классы будем помечать (−1) и (+1). И вот эту нашу конструкцию метрического</a:t>
            </a:r>
            <a:r>
              <a:rPr lang="en-US" dirty="0"/>
              <a:t> </a:t>
            </a:r>
            <a:r>
              <a:rPr lang="ru-RU" dirty="0"/>
              <a:t>классификатора можно еще записать по-другому как знак разности:</a:t>
            </a:r>
            <a:r>
              <a:rPr lang="en-US" dirty="0"/>
              <a:t> </a:t>
            </a:r>
            <a:r>
              <a:rPr lang="ru-RU" dirty="0"/>
              <a:t>оценка близости объекта класса (+1) минус оценка близости</a:t>
            </a:r>
            <a:r>
              <a:rPr lang="en-US" dirty="0"/>
              <a:t> </a:t>
            </a:r>
            <a:r>
              <a:rPr lang="ru-RU" dirty="0"/>
              <a:t>объекта </a:t>
            </a:r>
            <a:r>
              <a:rPr lang="en-US" dirty="0"/>
              <a:t>x </a:t>
            </a:r>
            <a:r>
              <a:rPr lang="ru-RU" dirty="0"/>
              <a:t>класса (−1). Ну и понятно,</a:t>
            </a:r>
            <a:endParaRPr lang="ru-RU" dirty="0"/>
          </a:p>
          <a:p>
            <a:r>
              <a:rPr lang="ru-RU" dirty="0"/>
              <a:t>что если эта оценка положительна, то объект будет относиться к классу (+1),</a:t>
            </a:r>
            <a:r>
              <a:rPr lang="en-US" dirty="0"/>
              <a:t> </a:t>
            </a:r>
            <a:r>
              <a:rPr lang="ru-RU" dirty="0"/>
              <a:t>если отрицательна — (−1). И мы можем вот эту вот степень близости, эту разность изобразить цветом на графике,</a:t>
            </a:r>
            <a:r>
              <a:rPr lang="en-US" dirty="0"/>
              <a:t> </a:t>
            </a:r>
            <a:r>
              <a:rPr lang="ru-RU" dirty="0"/>
              <a:t>что здесь и сделано. И серия графиков сейчас покажет,</a:t>
            </a:r>
            <a:r>
              <a:rPr lang="en-US" dirty="0"/>
              <a:t> </a:t>
            </a:r>
            <a:r>
              <a:rPr lang="ru-RU" dirty="0"/>
              <a:t>как меняется фактически граница между классами по</a:t>
            </a:r>
            <a:r>
              <a:rPr lang="en-US" dirty="0"/>
              <a:t> </a:t>
            </a:r>
            <a:r>
              <a:rPr lang="ru-RU" dirty="0"/>
              <a:t>мере увеличения ширины окна.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ВОПРОС: НАЙДИТЕ ОШИБКУ НА СЛАЙДЕ)  (ИТОГ НЕ ВЕРЕН</a:t>
            </a:r>
            <a:r>
              <a:rPr lang="en-US" dirty="0"/>
              <a:t>)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ВОПРОС: КАК УЛУЧШИТЬ ЭТОТ ПОДХОД</a:t>
            </a:r>
            <a:r>
              <a:rPr lang="en-US" dirty="0"/>
              <a:t> (</a:t>
            </a:r>
            <a:r>
              <a:rPr lang="en-US" dirty="0" err="1"/>
              <a:t>kNN</a:t>
            </a:r>
            <a:r>
              <a:rPr lang="en-US" dirty="0"/>
              <a:t>)</a:t>
            </a:r>
            <a:r>
              <a:rPr lang="ru-RU" dirty="0"/>
              <a:t>?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Есть еще одно обобщение. Это метод потенциальных функций. Он очень похож на метод</a:t>
            </a:r>
            <a:r>
              <a:rPr lang="en-US" dirty="0"/>
              <a:t> </a:t>
            </a:r>
            <a:r>
              <a:rPr lang="ru-RU" dirty="0" err="1"/>
              <a:t>парзеновского</a:t>
            </a:r>
            <a:r>
              <a:rPr lang="ru-RU" dirty="0"/>
              <a:t> окна, но он меняет наш взгляд на то,</a:t>
            </a:r>
            <a:r>
              <a:rPr lang="en-US" dirty="0"/>
              <a:t> </a:t>
            </a:r>
            <a:r>
              <a:rPr lang="ru-RU" dirty="0"/>
              <a:t>что относительно чего расположено. Вот в методе </a:t>
            </a:r>
            <a:r>
              <a:rPr lang="ru-RU" dirty="0" err="1"/>
              <a:t>парзеновского</a:t>
            </a:r>
            <a:r>
              <a:rPr lang="ru-RU" dirty="0"/>
              <a:t> окна</a:t>
            </a:r>
            <a:r>
              <a:rPr lang="en-US" dirty="0"/>
              <a:t> </a:t>
            </a:r>
            <a:r>
              <a:rPr lang="ru-RU" dirty="0"/>
              <a:t>мы можем представить себя, стоящими в точке </a:t>
            </a:r>
            <a:r>
              <a:rPr lang="en-US" dirty="0"/>
              <a:t>x (</a:t>
            </a:r>
            <a:r>
              <a:rPr lang="ru-RU" dirty="0"/>
              <a:t>это точка</a:t>
            </a:r>
            <a:r>
              <a:rPr lang="en-US" dirty="0"/>
              <a:t> </a:t>
            </a:r>
            <a:r>
              <a:rPr lang="ru-RU" dirty="0"/>
              <a:t>классифицируемого объекта), и мы смотрим на окрестность этой</a:t>
            </a:r>
            <a:r>
              <a:rPr lang="en-US" dirty="0"/>
              <a:t> </a:t>
            </a:r>
            <a:r>
              <a:rPr lang="ru-RU" dirty="0"/>
              <a:t>точки и подсчитываем число объектов, попавших в эту окрестность,</a:t>
            </a:r>
            <a:r>
              <a:rPr lang="en-US" dirty="0"/>
              <a:t> </a:t>
            </a:r>
            <a:r>
              <a:rPr lang="ru-RU" dirty="0"/>
              <a:t>и принимаем решение о классе. Можно считать,</a:t>
            </a:r>
            <a:r>
              <a:rPr lang="en-US" dirty="0"/>
              <a:t> </a:t>
            </a:r>
            <a:r>
              <a:rPr lang="ru-RU" dirty="0"/>
              <a:t>что функция расстояния симметрична, поэтому мы можем представить себя, стоящими по очереди в каждом обучающем</a:t>
            </a:r>
            <a:r>
              <a:rPr lang="en-US" dirty="0"/>
              <a:t> </a:t>
            </a:r>
            <a:r>
              <a:rPr lang="ru-RU" dirty="0"/>
              <a:t>объекте, и думать, что каждый объект обучающей выборки распространяет</a:t>
            </a:r>
            <a:r>
              <a:rPr lang="en-US" dirty="0"/>
              <a:t> </a:t>
            </a:r>
            <a:r>
              <a:rPr lang="ru-RU" dirty="0"/>
              <a:t>вокруг себя потенциал своего класса. Это прямая аналогия с электростатикой. Если представить себе, что точки — это заряженные частицы</a:t>
            </a:r>
            <a:r>
              <a:rPr lang="en-US" dirty="0"/>
              <a:t> </a:t>
            </a:r>
            <a:r>
              <a:rPr lang="ru-RU" dirty="0"/>
              <a:t>(положительные и отрицательные), то каждая точка распространяет</a:t>
            </a:r>
            <a:r>
              <a:rPr lang="en-US" dirty="0"/>
              <a:t> </a:t>
            </a:r>
            <a:r>
              <a:rPr lang="ru-RU" dirty="0"/>
              <a:t>вокруг себя электрическое поле. И фактически знак этого поля в</a:t>
            </a:r>
            <a:r>
              <a:rPr lang="en-US" dirty="0"/>
              <a:t> </a:t>
            </a:r>
            <a:r>
              <a:rPr lang="ru-RU" dirty="0"/>
              <a:t>произвольной точке пространства </a:t>
            </a:r>
            <a:r>
              <a:rPr lang="en-US" dirty="0"/>
              <a:t>x </a:t>
            </a:r>
            <a:r>
              <a:rPr lang="ru-RU" dirty="0"/>
              <a:t>как раз и покажет,</a:t>
            </a:r>
            <a:r>
              <a:rPr lang="en-US" dirty="0"/>
              <a:t> </a:t>
            </a:r>
            <a:r>
              <a:rPr lang="ru-RU" dirty="0"/>
              <a:t>к чему мы ближе: к положительно заряженным объектам или к</a:t>
            </a:r>
            <a:r>
              <a:rPr lang="en-US" dirty="0"/>
              <a:t> </a:t>
            </a:r>
            <a:r>
              <a:rPr lang="ru-RU" dirty="0"/>
              <a:t>отрицательно заряженным объектам. Ну вот эта электростатическая аналогия, она совершенно необязательно</a:t>
            </a:r>
            <a:r>
              <a:rPr lang="en-US" dirty="0"/>
              <a:t> </a:t>
            </a:r>
            <a:r>
              <a:rPr lang="ru-RU" dirty="0"/>
              <a:t>диктует нам функцию ядра </a:t>
            </a:r>
            <a:r>
              <a:rPr lang="en-US" dirty="0"/>
              <a:t>K(r). </a:t>
            </a:r>
            <a:r>
              <a:rPr lang="ru-RU" dirty="0"/>
              <a:t>Конечно, эту функцию можно выбрать</a:t>
            </a:r>
            <a:r>
              <a:rPr lang="en-US" dirty="0"/>
              <a:t> </a:t>
            </a:r>
            <a:r>
              <a:rPr lang="ru-RU" dirty="0"/>
              <a:t>как угодно, а не только по формуле, которые известны из физики. Но этот метод хорош тем,</a:t>
            </a:r>
            <a:r>
              <a:rPr lang="en-US" dirty="0"/>
              <a:t> </a:t>
            </a:r>
            <a:r>
              <a:rPr lang="ru-RU" dirty="0"/>
              <a:t>что в нем теперь появляются параметры, и с каждым объектом обучающей выборки</a:t>
            </a:r>
            <a:r>
              <a:rPr lang="en-US" dirty="0"/>
              <a:t> </a:t>
            </a:r>
            <a:r>
              <a:rPr lang="ru-RU" dirty="0"/>
              <a:t>мы можем связать даже два числа. Первое — это как бы величина «заряда», находящаяся в точке — насколько</a:t>
            </a:r>
            <a:r>
              <a:rPr lang="en-US" dirty="0"/>
              <a:t> </a:t>
            </a:r>
            <a:r>
              <a:rPr lang="ru-RU" dirty="0"/>
              <a:t>эта точка важна для классификации, и вторая — насколько эта точка далеко</a:t>
            </a:r>
            <a:r>
              <a:rPr lang="en-US" dirty="0"/>
              <a:t> </a:t>
            </a:r>
            <a:r>
              <a:rPr lang="ru-RU" dirty="0"/>
              <a:t>распространяет вокруг себя потенциал. </a:t>
            </a:r>
            <a:r>
              <a:rPr lang="en-US" dirty="0"/>
              <a:t>hi-</a:t>
            </a:r>
            <a:r>
              <a:rPr lang="ru-RU" dirty="0"/>
              <a:t>тое — это радиус действия потенциала</a:t>
            </a:r>
            <a:r>
              <a:rPr lang="en-US" dirty="0"/>
              <a:t> </a:t>
            </a:r>
            <a:r>
              <a:rPr lang="ru-RU" dirty="0"/>
              <a:t>с центром в обучающем объекте. Таким образом у нас</a:t>
            </a:r>
            <a:r>
              <a:rPr lang="en-US" dirty="0"/>
              <a:t> </a:t>
            </a:r>
            <a:r>
              <a:rPr lang="ru-RU" dirty="0"/>
              <a:t>получается классификатор, существенно обогащенный параметрами. Теперь можно настраивать эти</a:t>
            </a:r>
            <a:r>
              <a:rPr lang="en-US" dirty="0"/>
              <a:t> </a:t>
            </a:r>
            <a:r>
              <a:rPr lang="ru-RU" dirty="0"/>
              <a:t>параметры по обучающей выборке. Собственно, алгоритм</a:t>
            </a:r>
            <a:r>
              <a:rPr lang="en-US" dirty="0"/>
              <a:t> </a:t>
            </a:r>
            <a:r>
              <a:rPr lang="ru-RU" dirty="0"/>
              <a:t>перестает быть ленивым. Нам не только надо хранить обучающую</a:t>
            </a:r>
            <a:r>
              <a:rPr lang="en-US" dirty="0"/>
              <a:t> </a:t>
            </a:r>
            <a:r>
              <a:rPr lang="ru-RU" dirty="0"/>
              <a:t>выборку, но и настроить эти параметры. Как они настраиваются? На самом деле классификатор метода потенциальных функций — это</a:t>
            </a:r>
            <a:r>
              <a:rPr lang="en-US" dirty="0"/>
              <a:t> </a:t>
            </a:r>
            <a:r>
              <a:rPr lang="ru-RU" dirty="0"/>
              <a:t>разновидность линейного классификатора.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данном разделе решается задача построения рекомендательной системы с помощью метода ближайших соседей.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именно необходимо построить рекомендации фильмов на основе истории пользовательских оценок.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 задачу использования метода </a:t>
            </a:r>
            <a:r>
              <a:rPr lang="en-US" dirty="0"/>
              <a:t>k</a:t>
            </a:r>
            <a:r>
              <a:rPr lang="ru-RU" dirty="0"/>
              <a:t> ближайших соседей на практике. </a:t>
            </a:r>
            <a:endParaRPr lang="ru-RU" dirty="0"/>
          </a:p>
          <a:p>
            <a:r>
              <a:rPr lang="ru-RU" dirty="0"/>
              <a:t>Допустим, нам нужно построить рекомендации фильмов. </a:t>
            </a:r>
            <a:endParaRPr lang="ru-RU" dirty="0"/>
          </a:p>
          <a:p>
            <a:r>
              <a:rPr lang="ru-RU" dirty="0"/>
              <a:t>У нас есть исторические данные с оценками, которые ставили пользователи фильмам. </a:t>
            </a:r>
            <a:endParaRPr lang="ru-RU" dirty="0"/>
          </a:p>
          <a:p>
            <a:r>
              <a:rPr lang="ru-RU" dirty="0"/>
              <a:t>И нам нужно для тех фильмов, которые пользователи еще не видели, спрогнозировать оценки, которые пользователи могли бы им поставить, для того чтобы рекомендовать те фильмы,</a:t>
            </a:r>
            <a:endParaRPr lang="ru-RU" dirty="0"/>
          </a:p>
          <a:p>
            <a:r>
              <a:rPr lang="ru-RU" dirty="0"/>
              <a:t>которые, скорее всего, будут оценены наиболее высоко.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представить себе таблицу «пользователь-фильм», в которой какие-то значения заполнены, но не все.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/>
              <a:t>---</a:t>
            </a:r>
            <a:endParaRPr lang="ru-RU" dirty="0"/>
          </a:p>
          <a:p>
            <a:r>
              <a:rPr lang="ru-RU" dirty="0"/>
              <a:t>У нас есть матрица пользователя фильма, в которой какие-то значения нам известны, а какие-то значения нет: их-то нам и нужно спрогнозировать. </a:t>
            </a:r>
            <a:endParaRPr lang="ru-RU" dirty="0"/>
          </a:p>
          <a:p>
            <a:r>
              <a:rPr lang="ru-RU" dirty="0"/>
              <a:t>И вот, допустим, нам нужно прогнозировать одно из таких значений. Как мы можем действовать?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необходимо научиться прогнозировать значения, отсутствующие в данной таблице.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Еще больше повысить надежность можно правильным образом определив веса в методе ближайших соседей̆.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Один из возможных подходов к задаче заключается в том, что среди пользователей ищутся наиболее похожие на того пользователя, для которого делается прогноз.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Этим пользователям в соответствие ставятся веса: тем, кто более похож, вес устанавливается больше, и так далее.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качестве прогноза для исходного пользователя указываются усредненные с учетом весовых коэффициентов оценки фильмов этих наиболее похожих на него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пользователеи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---</a:t>
            </a:r>
            <a:endParaRPr lang="ru-RU" dirty="0"/>
          </a:p>
          <a:p>
            <a:r>
              <a:rPr lang="ru-RU" dirty="0"/>
              <a:t>Мы можем просто взять и посмотреть, какие пользователи похожи на пользователя, для которого мы делаем прогноз, и в какой степени.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Описанный выше прогноз называется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user-based.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/>
              <a:t>---</a:t>
            </a:r>
            <a:endParaRPr lang="ru-RU" dirty="0"/>
          </a:p>
          <a:p>
            <a:r>
              <a:rPr lang="ru-RU" dirty="0"/>
              <a:t>Тогда мы можем выделить тех, кто похож в большей степени, и тех, кто похож в меньшей степени, и присвоить им какие-то веса: тем, кто больше похож, веса побольше,</a:t>
            </a:r>
            <a:endParaRPr lang="ru-RU" dirty="0"/>
          </a:p>
          <a:p>
            <a:r>
              <a:rPr lang="ru-RU" dirty="0"/>
              <a:t>тем, кто меньше, веса поменьше. </a:t>
            </a:r>
            <a:endParaRPr lang="ru-RU" dirty="0"/>
          </a:p>
          <a:p>
            <a:r>
              <a:rPr lang="ru-RU" dirty="0"/>
              <a:t>И вот с этими весами мы можем просто взять и усреднить оценки, которые другие пользователи ставили этому фильму. </a:t>
            </a:r>
            <a:endParaRPr lang="ru-RU" dirty="0"/>
          </a:p>
          <a:p>
            <a:r>
              <a:rPr lang="ru-RU" dirty="0"/>
              <a:t>Это и будет нашим прогнозом для исходного пользователя.</a:t>
            </a:r>
            <a:endParaRPr lang="ru-RU" dirty="0"/>
          </a:p>
          <a:p>
            <a:r>
              <a:rPr lang="ru-RU" dirty="0"/>
              <a:t>Такой подход называется </a:t>
            </a:r>
            <a:r>
              <a:rPr lang="en-US" dirty="0"/>
              <a:t>user-based, </a:t>
            </a:r>
            <a:r>
              <a:rPr lang="ru-RU" dirty="0"/>
              <a:t>потому что все рассуждения в нем ведутся от рассмотрения похожих пользователей.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Аналогично можно рассмотреть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item-based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подход, где сначала выбирается интересующий фильм, ищутся похожие на него фильмы и так далее.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для определенности речь будет идти только про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user-based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подход.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Нам нужно ввести каким-то образом похожесть пользователей, то есть нам нужно для пользователя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ru-RU" dirty="0"/>
              <a:t>и для пользователя </a:t>
            </a:r>
            <a:r>
              <a:rPr lang="en-US" dirty="0"/>
              <a:t>j </a:t>
            </a:r>
            <a:r>
              <a:rPr lang="ru-RU" dirty="0"/>
              <a:t>уметь отвечать на вопрос, насколько они близки друг к другу по интересам. 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начала давайте просто возьмем и посчитаем средний рейтинг, который ставит фильмам пользователь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ru-RU" dirty="0"/>
              <a:t>и пользователь </a:t>
            </a:r>
            <a:r>
              <a:rPr lang="en-US" dirty="0"/>
              <a:t>j.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можно вычислить похожесть ну, например, по формуле, приведенной на слайде. </a:t>
            </a:r>
            <a:endParaRPr lang="ru-RU" dirty="0"/>
          </a:p>
          <a:p>
            <a:r>
              <a:rPr lang="ru-RU" dirty="0"/>
              <a:t>Обратите внимание, это просто уже известная нам косинусная мера, в которой мы вычли из векторов, описывающих пользователей, средние значения рейтинга.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Также часто применяется следующий трюк. </a:t>
            </a:r>
            <a:endParaRPr lang="ru-RU" dirty="0"/>
          </a:p>
          <a:p>
            <a:r>
              <a:rPr lang="ru-RU" dirty="0"/>
              <a:t>Можно суммировать не по всем фильмам, а только по фильмам, которые видели и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й, и </a:t>
            </a:r>
            <a:r>
              <a:rPr lang="en-US" dirty="0"/>
              <a:t>j-</a:t>
            </a:r>
            <a:r>
              <a:rPr lang="ru-RU" dirty="0"/>
              <a:t>й пользователь.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еще можно сразу вычесть средние значения из векторов и использовать обычную косинусную меру.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остается придумать, как же прогнозировать рейтинг фильма. </a:t>
            </a:r>
            <a:endParaRPr lang="ru-RU" dirty="0"/>
          </a:p>
          <a:p>
            <a:r>
              <a:rPr lang="ru-RU" dirty="0"/>
              <a:t>Можно просто взять средний рейтинг, который ставят пользователи, и добавить к нему взвешенную сумму рейтингов, которые ставили другие пользователи, но, конечно, с поправкой на средние значения. 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на самом деле это может быть не очень хорошей идеей, если у нас очень много данных по большому количеству пользователей. </a:t>
            </a:r>
            <a:endParaRPr lang="ru-RU" dirty="0"/>
          </a:p>
          <a:p>
            <a:r>
              <a:rPr lang="ru-RU" dirty="0"/>
              <a:t>Действительно, зачем нам считать все время суммы, в которых несколько миллионов слагаемых? </a:t>
            </a:r>
            <a:endParaRPr lang="ru-RU" dirty="0"/>
          </a:p>
          <a:p>
            <a:r>
              <a:rPr lang="ru-RU" dirty="0"/>
              <a:t>Достаточно просто посмотреть на </a:t>
            </a:r>
            <a:r>
              <a:rPr lang="en-US" dirty="0"/>
              <a:t>k</a:t>
            </a:r>
            <a:r>
              <a:rPr lang="ru-RU" dirty="0"/>
              <a:t> ближайших соседей к пользователю, для которого мы делаем оценку, и просуммировать по ним. </a:t>
            </a:r>
            <a:endParaRPr lang="ru-RU" dirty="0"/>
          </a:p>
          <a:p>
            <a:r>
              <a:rPr lang="ru-RU" dirty="0"/>
              <a:t>Вот так метод </a:t>
            </a:r>
            <a:r>
              <a:rPr lang="en-US" dirty="0"/>
              <a:t>k </a:t>
            </a:r>
            <a:r>
              <a:rPr lang="ru-RU" dirty="0"/>
              <a:t>ближайших соседей может быть адаптирован для задачи рекомендации.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8.jpeg"/><Relationship Id="rId1" Type="http://schemas.openxmlformats.org/officeDocument/2006/relationships/image" Target="../media/image55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jpeg"/><Relationship Id="rId1" Type="http://schemas.openxmlformats.org/officeDocument/2006/relationships/image" Target="../media/image55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jpeg"/><Relationship Id="rId1" Type="http://schemas.openxmlformats.org/officeDocument/2006/relationships/image" Target="../media/image55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jpeg"/><Relationship Id="rId1" Type="http://schemas.openxmlformats.org/officeDocument/2006/relationships/image" Target="../media/image55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jpeg"/><Relationship Id="rId1" Type="http://schemas.openxmlformats.org/officeDocument/2006/relationships/image" Target="../media/image55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jpe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9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bit.ly/1bCmE3Z" TargetMode="External"/><Relationship Id="rId3" Type="http://schemas.openxmlformats.org/officeDocument/2006/relationships/hyperlink" Target="https://software.intel.com/en-us/ai-academy/students/kits/deep-learning-501" TargetMode="External"/><Relationship Id="rId2" Type="http://schemas.openxmlformats.org/officeDocument/2006/relationships/hyperlink" Target="https://software.intel.com/en-us/ai-academy/students/kits/ai-501" TargetMode="External"/><Relationship Id="rId1" Type="http://schemas.openxmlformats.org/officeDocument/2006/relationships/hyperlink" Target="https://software.intel.com/en-us/ai-academy/students/kits/machine-learning-501" TargetMode="Externa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www.simplilearn.com/what-is-machine-learning-and-why-it-matters-article" TargetMode="External"/><Relationship Id="rId3" Type="http://schemas.openxmlformats.org/officeDocument/2006/relationships/hyperlink" Target="https://blog.udacity.com/2014/11/data-science-job-skills.html" TargetMode="External"/><Relationship Id="rId2" Type="http://schemas.openxmlformats.org/officeDocument/2006/relationships/hyperlink" Target="http://nirvacana.com/thoughts/2013/07/08/becoming-a-data-scientist/" TargetMode="External"/><Relationship Id="rId1" Type="http://schemas.openxmlformats.org/officeDocument/2006/relationships/hyperlink" Target="https://www.kdnuggets.com/2016/10/battle-data-science-venn-diagrams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1" Type="http://schemas.openxmlformats.org/officeDocument/2006/relationships/image" Target="../media/image55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1" Type="http://schemas.openxmlformats.org/officeDocument/2006/relationships/image" Target="../media/image55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1" Type="http://schemas.openxmlformats.org/officeDocument/2006/relationships/image" Target="../media/image5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1" Type="http://schemas.openxmlformats.org/officeDocument/2006/relationships/image" Target="../media/image55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jpeg"/><Relationship Id="rId1" Type="http://schemas.openxmlformats.org/officeDocument/2006/relationships/image" Target="../media/image55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1" Type="http://schemas.openxmlformats.org/officeDocument/2006/relationships/image" Target="../media/image55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jpeg"/><Relationship Id="rId1" Type="http://schemas.openxmlformats.org/officeDocument/2006/relationships/image" Target="../media/image55.jpe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jpeg"/><Relationship Id="rId1" Type="http://schemas.openxmlformats.org/officeDocument/2006/relationships/image" Target="../media/image55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1" Type="http://schemas.openxmlformats.org/officeDocument/2006/relationships/image" Target="../media/image55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jpeg"/><Relationship Id="rId1" Type="http://schemas.openxmlformats.org/officeDocument/2006/relationships/image" Target="../media/image55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jpeg"/><Relationship Id="rId1" Type="http://schemas.openxmlformats.org/officeDocument/2006/relationships/image" Target="../media/image55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jpeg"/><Relationship Id="rId1" Type="http://schemas.openxmlformats.org/officeDocument/2006/relationships/image" Target="../media/image5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jpeg"/><Relationship Id="rId1" Type="http://schemas.openxmlformats.org/officeDocument/2006/relationships/image" Target="../media/image55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jpeg"/><Relationship Id="rId1" Type="http://schemas.openxmlformats.org/officeDocument/2006/relationships/image" Target="../media/image55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jpeg"/><Relationship Id="rId1" Type="http://schemas.openxmlformats.org/officeDocument/2006/relationships/image" Target="../media/image55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jpeg"/><Relationship Id="rId1" Type="http://schemas.openxmlformats.org/officeDocument/2006/relationships/image" Target="../media/image55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jpeg"/><Relationship Id="rId1" Type="http://schemas.openxmlformats.org/officeDocument/2006/relationships/image" Target="../media/image55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jpeg"/><Relationship Id="rId1" Type="http://schemas.openxmlformats.org/officeDocument/2006/relationships/image" Target="../media/image55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jpeg"/><Relationship Id="rId1" Type="http://schemas.openxmlformats.org/officeDocument/2006/relationships/image" Target="../media/image55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jpeg"/><Relationship Id="rId1" Type="http://schemas.openxmlformats.org/officeDocument/2006/relationships/image" Target="../media/image55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image" Target="../media/image55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jpeg"/><Relationship Id="rId1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1" Type="http://schemas.openxmlformats.org/officeDocument/2006/relationships/image" Target="../media/image55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jpeg"/><Relationship Id="rId1" Type="http://schemas.openxmlformats.org/officeDocument/2006/relationships/image" Target="../media/image55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jpeg"/><Relationship Id="rId1" Type="http://schemas.openxmlformats.org/officeDocument/2006/relationships/image" Target="../media/image55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2.jpeg"/><Relationship Id="rId1" Type="http://schemas.openxmlformats.org/officeDocument/2006/relationships/image" Target="../media/image55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jpeg"/><Relationship Id="rId1" Type="http://schemas.openxmlformats.org/officeDocument/2006/relationships/image" Target="../media/image55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jpeg"/><Relationship Id="rId1" Type="http://schemas.openxmlformats.org/officeDocument/2006/relationships/image" Target="../media/image55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jpeg"/><Relationship Id="rId1" Type="http://schemas.openxmlformats.org/officeDocument/2006/relationships/image" Target="../media/image55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jpeg"/><Relationship Id="rId1" Type="http://schemas.openxmlformats.org/officeDocument/2006/relationships/image" Target="../media/image55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jpeg"/><Relationship Id="rId1" Type="http://schemas.openxmlformats.org/officeDocument/2006/relationships/image" Target="../media/image5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Что под капотом?</a:t>
            </a:r>
            <a:br>
              <a:rPr lang="en-US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ближайших соседей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)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Рекомендации фильмов с помощью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Похожесть пользователей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Рекомендации фильмов с помощью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Похожесть пользователей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Рекомендации фильмов с помощью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Прогнозирование рейтинга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Рекомендации фильмов с помощью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Прогнозирование рейтинга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Рекомендации фильмов с помощью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Резюме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ru-RU" dirty="0" err="1">
                <a:solidFill>
                  <a:schemeClr val="bg1"/>
                </a:solidFill>
              </a:rPr>
              <a:t>k</a:t>
            </a:r>
            <a:r>
              <a:rPr lang="ru-RU" dirty="0">
                <a:solidFill>
                  <a:schemeClr val="bg1"/>
                </a:solidFill>
              </a:rPr>
              <a:t> ближайших соседей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Настройка параметров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Проклятие размерности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Метод окна </a:t>
            </a:r>
            <a:r>
              <a:rPr lang="ru-RU" dirty="0" err="1">
                <a:solidFill>
                  <a:schemeClr val="bg1"/>
                </a:solidFill>
              </a:rPr>
              <a:t>Парзена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Рекомендации фильмов с помощью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rgbClr val="FFFF00"/>
                </a:solidFill>
              </a:rPr>
              <a:t>kNN</a:t>
            </a:r>
            <a:r>
              <a:rPr lang="ru-RU" dirty="0">
                <a:solidFill>
                  <a:srgbClr val="FFFF00"/>
                </a:solidFill>
              </a:rPr>
              <a:t> в </a:t>
            </a:r>
            <a:r>
              <a:rPr lang="ru-RU" dirty="0" err="1">
                <a:solidFill>
                  <a:srgbClr val="FFFF00"/>
                </a:solidFill>
              </a:rPr>
              <a:t>scikit-learn</a:t>
            </a:r>
            <a:endParaRPr lang="ru-RU" dirty="0">
              <a:solidFill>
                <a:srgbClr val="FFFF00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ближайших соседей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)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Характеристики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Характеристики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9" y="1115330"/>
            <a:ext cx="8964000" cy="459654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Wikipedia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Intel AI Student Kits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1"/>
              </a:rPr>
              <a:t>https://software.intel.com/en-us/ai-academy/students/kits/machine-learning-501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2"/>
              </a:rPr>
              <a:t>https://software.intel.com/en-us/ai-academy/students/kits/ai-501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3"/>
              </a:rPr>
              <a:t>https://software.intel.com/en-us/ai-academy/students/kits/deep-learning-501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(курс лекций, К.В. Воронцов)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4" tooltip="https://bit.ly/1bCmE3Z"/>
              </a:rPr>
              <a:t>https://bit.ly/1bCmE3Z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</a:t>
            </a:r>
            <a:r>
              <a:rPr lang="ru-RU" b="1" dirty="0">
                <a:solidFill>
                  <a:schemeClr val="bg1"/>
                </a:solidFill>
              </a:rPr>
              <a:t>(</a:t>
            </a:r>
            <a:r>
              <a:rPr lang="ru-RU" dirty="0">
                <a:solidFill>
                  <a:schemeClr val="bg1"/>
                </a:solidFill>
              </a:rPr>
              <a:t>курс лекций, Л.В. Уткин</a:t>
            </a:r>
            <a:r>
              <a:rPr lang="ru-RU" b="1" dirty="0">
                <a:solidFill>
                  <a:schemeClr val="bg1"/>
                </a:solidFill>
              </a:rPr>
              <a:t>)</a:t>
            </a:r>
            <a:endParaRPr lang="ru-RU" b="1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tema.spbstu.ru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machine_learning</a:t>
            </a:r>
            <a:r>
              <a:rPr lang="en-US" dirty="0">
                <a:solidFill>
                  <a:schemeClr val="bg1"/>
                </a:solidFill>
              </a:rPr>
              <a:t>/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Силен, </a:t>
            </a:r>
            <a:r>
              <a:rPr lang="ru-RU" dirty="0" err="1">
                <a:solidFill>
                  <a:schemeClr val="bg1"/>
                </a:solidFill>
              </a:rPr>
              <a:t>Мейсман</a:t>
            </a:r>
            <a:r>
              <a:rPr lang="ru-RU" dirty="0">
                <a:solidFill>
                  <a:schemeClr val="bg1"/>
                </a:solidFill>
              </a:rPr>
              <a:t>, Али. Основы </a:t>
            </a:r>
            <a:r>
              <a:rPr lang="en-US" dirty="0">
                <a:solidFill>
                  <a:schemeClr val="bg1"/>
                </a:solidFill>
              </a:rPr>
              <a:t>Data Science </a:t>
            </a:r>
            <a:r>
              <a:rPr lang="ru-RU" dirty="0">
                <a:solidFill>
                  <a:schemeClr val="bg1"/>
                </a:solidFill>
              </a:rPr>
              <a:t>и </a:t>
            </a:r>
            <a:r>
              <a:rPr lang="en-US" dirty="0">
                <a:solidFill>
                  <a:schemeClr val="bg1"/>
                </a:solidFill>
              </a:rPr>
              <a:t>Big Data. Python </a:t>
            </a:r>
            <a:r>
              <a:rPr lang="ru-RU" dirty="0">
                <a:solidFill>
                  <a:schemeClr val="bg1"/>
                </a:solidFill>
              </a:rPr>
              <a:t>и наука о данных (2017)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Sarkar, Bali, Sharma. Practical Machine Learning with Python (2017)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Рашка. </a:t>
            </a:r>
            <a:r>
              <a:rPr lang="en-US" dirty="0">
                <a:solidFill>
                  <a:schemeClr val="bg1"/>
                </a:solidFill>
              </a:rPr>
              <a:t>Python </a:t>
            </a:r>
            <a:r>
              <a:rPr lang="ru-RU" dirty="0">
                <a:solidFill>
                  <a:schemeClr val="bg1"/>
                </a:solidFill>
              </a:rPr>
              <a:t>и машинное обучение (2017)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Николенко, </a:t>
            </a:r>
            <a:r>
              <a:rPr lang="ru-RU" dirty="0" err="1">
                <a:solidFill>
                  <a:schemeClr val="bg1"/>
                </a:solidFill>
              </a:rPr>
              <a:t>Кадурин</a:t>
            </a:r>
            <a:r>
              <a:rPr lang="ru-RU" dirty="0">
                <a:solidFill>
                  <a:schemeClr val="bg1"/>
                </a:solidFill>
              </a:rPr>
              <a:t>, Архангельская. Глубокое обучение. Погружение в мир </a:t>
            </a:r>
            <a:r>
              <a:rPr lang="ru-RU" dirty="0" err="1">
                <a:solidFill>
                  <a:schemeClr val="bg1"/>
                </a:solidFill>
              </a:rPr>
              <a:t>нейронных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сетеи</a:t>
            </a:r>
            <a:r>
              <a:rPr lang="ru-RU" dirty="0">
                <a:solidFill>
                  <a:schemeClr val="bg1"/>
                </a:solidFill>
              </a:rPr>
              <a:t>̆ (2018)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Battle of the Data Science Venn Diagrams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1"/>
              </a:rPr>
              <a:t>https://www.kdnuggets.com/2016/10/battle-data-science-venn-diagrams.html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Becoming a Data Scientist – Curriculum via </a:t>
            </a:r>
            <a:r>
              <a:rPr lang="en-US" dirty="0" err="1">
                <a:solidFill>
                  <a:schemeClr val="bg1"/>
                </a:solidFill>
              </a:rPr>
              <a:t>Metromap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2"/>
              </a:rPr>
              <a:t>http://nirvacana.com/thoughts/2013/07/08/becoming-a-data-scientist/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8 Skills You Need to Be a Data Scientist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3"/>
              </a:rPr>
              <a:t>https://blog.udacity.com/2014/11/data-science-job-skills.html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Machine Learning: What it is and Why it Matters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4"/>
              </a:rPr>
              <a:t>https://www.simplilearn.com/what-is-machine-learning-and-why-it-matters-article</a:t>
            </a:r>
            <a:endParaRPr lang="en-US" dirty="0">
              <a:solidFill>
                <a:schemeClr val="bg1"/>
              </a:solidFill>
            </a:endParaRPr>
          </a:p>
          <a:p>
            <a:pPr lvl="0"/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ближайших соседей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Взвешенный </a:t>
            </a:r>
            <a:r>
              <a:rPr lang="en-US" sz="3200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ближайших соседей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Взвешенный </a:t>
            </a:r>
            <a:r>
              <a:rPr lang="en-US" sz="3200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ближайших соседей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Взвешенный </a:t>
            </a:r>
            <a:r>
              <a:rPr lang="en-US" sz="3200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ближайших соседей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Взвешенный </a:t>
            </a:r>
            <a:r>
              <a:rPr lang="en-US" sz="3200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ближайших соседей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Взвешенный </a:t>
            </a:r>
            <a:r>
              <a:rPr lang="en-US" sz="3200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ближайших соседей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Взвешенный </a:t>
            </a:r>
            <a:r>
              <a:rPr lang="en-US" sz="3200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ближайших соседей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Взвешенный </a:t>
            </a:r>
            <a:r>
              <a:rPr lang="en-US" sz="3200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ближайших соседей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Взвешенный </a:t>
            </a:r>
            <a:r>
              <a:rPr lang="en-US" sz="3200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Метрические методы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k-Nearest Neighbors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Parzen</a:t>
            </a:r>
            <a:r>
              <a:rPr lang="en-US" dirty="0">
                <a:solidFill>
                  <a:schemeClr val="bg1"/>
                </a:solidFill>
              </a:rPr>
              <a:t> window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5" name="Picture 1" descr="page3image5479496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69300" cy="7049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ближайших соседей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 err="1">
                <a:solidFill>
                  <a:schemeClr val="bg1"/>
                </a:solidFill>
              </a:rPr>
              <a:t>Центроидный</a:t>
            </a:r>
            <a:r>
              <a:rPr lang="ru-RU" sz="3200" dirty="0">
                <a:solidFill>
                  <a:schemeClr val="bg1"/>
                </a:solidFill>
              </a:rPr>
              <a:t> классификатор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ближайших соседей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 err="1">
                <a:solidFill>
                  <a:schemeClr val="bg1"/>
                </a:solidFill>
              </a:rPr>
              <a:t>Центроидный</a:t>
            </a:r>
            <a:r>
              <a:rPr lang="ru-RU" sz="3200" dirty="0">
                <a:solidFill>
                  <a:schemeClr val="bg1"/>
                </a:solidFill>
              </a:rPr>
              <a:t> классификатор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ближайших соседей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 err="1">
                <a:solidFill>
                  <a:schemeClr val="bg1"/>
                </a:solidFill>
              </a:rPr>
              <a:t>Центроидный</a:t>
            </a:r>
            <a:r>
              <a:rPr lang="ru-RU" sz="3200" dirty="0">
                <a:solidFill>
                  <a:schemeClr val="bg1"/>
                </a:solidFill>
              </a:rPr>
              <a:t> классификатор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ближайших соседей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Взвешенный </a:t>
            </a:r>
            <a:r>
              <a:rPr lang="en-US" sz="3200" dirty="0" err="1">
                <a:solidFill>
                  <a:schemeClr val="bg1"/>
                </a:solidFill>
              </a:rPr>
              <a:t>kNN</a:t>
            </a:r>
            <a:r>
              <a:rPr lang="ru-RU" sz="3200" dirty="0">
                <a:solidFill>
                  <a:schemeClr val="bg1"/>
                </a:solidFill>
              </a:rPr>
              <a:t> для регрессии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ближайших соседей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Взвешенный </a:t>
            </a:r>
            <a:r>
              <a:rPr lang="en-US" sz="3200" dirty="0" err="1">
                <a:solidFill>
                  <a:schemeClr val="bg1"/>
                </a:solidFill>
              </a:rPr>
              <a:t>kNN</a:t>
            </a:r>
            <a:r>
              <a:rPr lang="ru-RU" sz="3200" dirty="0">
                <a:solidFill>
                  <a:schemeClr val="bg1"/>
                </a:solidFill>
              </a:rPr>
              <a:t> для регрессии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ближайших соседей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Выбор весов в </a:t>
            </a:r>
            <a:r>
              <a:rPr lang="en-US" sz="3200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ближайших соседей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Выбор весов в </a:t>
            </a:r>
            <a:r>
              <a:rPr lang="en-US" sz="3200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ru-RU" dirty="0" err="1">
                <a:solidFill>
                  <a:schemeClr val="bg1"/>
                </a:solidFill>
              </a:rPr>
              <a:t>k</a:t>
            </a:r>
            <a:r>
              <a:rPr lang="ru-RU" dirty="0">
                <a:solidFill>
                  <a:schemeClr val="bg1"/>
                </a:solidFill>
              </a:rPr>
              <a:t> ближайших соседей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Настройка параметров в </a:t>
            </a:r>
            <a:r>
              <a:rPr lang="ru-RU" dirty="0" err="1">
                <a:solidFill>
                  <a:srgbClr val="FFFF00"/>
                </a:solidFill>
              </a:rPr>
              <a:t>kNN</a:t>
            </a:r>
            <a:endParaRPr lang="ru-RU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Проклятие размерности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Метод окна </a:t>
            </a:r>
            <a:r>
              <a:rPr lang="ru-RU" dirty="0" err="1">
                <a:solidFill>
                  <a:schemeClr val="bg1"/>
                </a:solidFill>
              </a:rPr>
              <a:t>Парзена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Рекомендации фильмов с помощью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Настройка параметров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Количество соседей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Метрические методы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Идея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t="1" b="56520"/>
          <a:stretch>
            <a:fillRect/>
          </a:stretch>
        </p:blipFill>
        <p:spPr>
          <a:xfrm>
            <a:off x="900000" y="1800000"/>
            <a:ext cx="7400893" cy="2160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Количество соседей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8000" y="1800000"/>
            <a:ext cx="8573209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Настройка параметров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Количество соседей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Настройка параметров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Количество соседей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Настройка параметров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Количество соседей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0" y="1800000"/>
            <a:ext cx="740089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Настройка параметров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Веса соседей как функция от номера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Настройка параметров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Веса соседей как функция от расстояния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ближайших соседей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Выбор весов в </a:t>
            </a:r>
            <a:r>
              <a:rPr lang="en-US" sz="3200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Настройка параметров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Веса соседей как функция от расстояния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Настройка параметров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Веса соседей как функция от расстояния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ru-RU" dirty="0" err="1">
                <a:solidFill>
                  <a:schemeClr val="bg1"/>
                </a:solidFill>
              </a:rPr>
              <a:t>k</a:t>
            </a:r>
            <a:r>
              <a:rPr lang="ru-RU" dirty="0">
                <a:solidFill>
                  <a:schemeClr val="bg1"/>
                </a:solidFill>
              </a:rPr>
              <a:t> ближайших соседей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Настройка параметров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Метрики в </a:t>
            </a:r>
            <a:r>
              <a:rPr lang="ru-RU" dirty="0" err="1">
                <a:solidFill>
                  <a:srgbClr val="FFFF00"/>
                </a:solidFill>
              </a:rPr>
              <a:t>kNN</a:t>
            </a:r>
            <a:endParaRPr lang="ru-RU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Проклятие размерности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Метод окна </a:t>
            </a:r>
            <a:r>
              <a:rPr lang="ru-RU" dirty="0" err="1">
                <a:solidFill>
                  <a:schemeClr val="bg1"/>
                </a:solidFill>
              </a:rPr>
              <a:t>Парзена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Рекомендации фильмов с помощью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ru-RU" dirty="0" err="1">
                <a:solidFill>
                  <a:schemeClr val="bg1"/>
                </a:solidFill>
              </a:rPr>
              <a:t>k</a:t>
            </a:r>
            <a:r>
              <a:rPr lang="ru-RU" dirty="0">
                <a:solidFill>
                  <a:schemeClr val="bg1"/>
                </a:solidFill>
              </a:rPr>
              <a:t> ближайших соседей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Настройка параметров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Проклятие размерности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Метод окна </a:t>
            </a:r>
            <a:r>
              <a:rPr lang="ru-RU" dirty="0" err="1">
                <a:solidFill>
                  <a:schemeClr val="bg1"/>
                </a:solidFill>
              </a:rPr>
              <a:t>Парзена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Рекомендации фильмов с помощью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Что такое метрика?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Что такое метрика?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Самое обычное расстояние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Эвклидово расстояние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799999"/>
            <a:ext cx="8964000" cy="4656302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Эвклидово расстояние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Манхэттенское расстояние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Метрика </a:t>
            </a:r>
            <a:r>
              <a:rPr lang="ru-RU" sz="3200" dirty="0" err="1">
                <a:solidFill>
                  <a:schemeClr val="bg1"/>
                </a:solidFill>
              </a:rPr>
              <a:t>Минковского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</a:t>
            </a:r>
            <a:r>
              <a:rPr lang="en-US" sz="3200" dirty="0">
                <a:solidFill>
                  <a:schemeClr val="bg1"/>
                </a:solidFill>
              </a:rPr>
              <a:t>“</a:t>
            </a:r>
            <a:r>
              <a:rPr lang="ru-RU" sz="3200" dirty="0">
                <a:solidFill>
                  <a:schemeClr val="bg1"/>
                </a:solidFill>
              </a:rPr>
              <a:t>посмотреть</a:t>
            </a:r>
            <a:r>
              <a:rPr lang="en-US" sz="3200" dirty="0">
                <a:solidFill>
                  <a:schemeClr val="bg1"/>
                </a:solidFill>
              </a:rPr>
              <a:t>”</a:t>
            </a:r>
            <a:r>
              <a:rPr lang="ru-RU" sz="3200" dirty="0">
                <a:solidFill>
                  <a:schemeClr val="bg1"/>
                </a:solidFill>
              </a:rPr>
              <a:t> метрику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Важность масштабирования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Важность масштабирования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rgbClr val="FFFF00"/>
                </a:solidFill>
              </a:rPr>
              <a:t>Метод </a:t>
            </a:r>
            <a:r>
              <a:rPr lang="ru-RU" dirty="0" err="1">
                <a:solidFill>
                  <a:srgbClr val="FFFF00"/>
                </a:solidFill>
              </a:rPr>
              <a:t>k</a:t>
            </a:r>
            <a:r>
              <a:rPr lang="ru-RU" dirty="0">
                <a:solidFill>
                  <a:srgbClr val="FFFF00"/>
                </a:solidFill>
              </a:rPr>
              <a:t> ближайших соседей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Настройка параметров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Проклятие размерности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Метод окна </a:t>
            </a:r>
            <a:r>
              <a:rPr lang="ru-RU" dirty="0" err="1">
                <a:solidFill>
                  <a:schemeClr val="bg1"/>
                </a:solidFill>
              </a:rPr>
              <a:t>Парзена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Рекомендации фильмов с помощью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Важность масштабирования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Важность масштабирования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Важность масштабирования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Важность масштабирования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Важность масштабирования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Задача определения пола человека по двум признакам: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росту (в сантиметрах, принимает значения примерно от 150 до 200) 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уровню экспрессии гена </a:t>
            </a:r>
            <a:r>
              <a:rPr lang="en-US" dirty="0">
                <a:solidFill>
                  <a:schemeClr val="bg1"/>
                </a:solidFill>
              </a:rPr>
              <a:t>SRY (</a:t>
            </a:r>
            <a:r>
              <a:rPr lang="ru-RU" dirty="0">
                <a:solidFill>
                  <a:schemeClr val="bg1"/>
                </a:solidFill>
              </a:rPr>
              <a:t>безразмерная величина от нуля до единицы; у мужчин ближе к единице, у женщин ближе к нулю).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Обучающая выборка состоит из двух объектов: 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x1 = (180, 0.2), </a:t>
            </a:r>
            <a:r>
              <a:rPr lang="ru-RU" dirty="0">
                <a:solidFill>
                  <a:schemeClr val="bg1"/>
                </a:solidFill>
              </a:rPr>
              <a:t>девочка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x2 = (173, 0.9), </a:t>
            </a:r>
            <a:r>
              <a:rPr lang="ru-RU" dirty="0">
                <a:solidFill>
                  <a:schemeClr val="bg1"/>
                </a:solidFill>
              </a:rPr>
              <a:t>мальчик. 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Требуется классифицировать новый объект </a:t>
            </a:r>
            <a:r>
              <a:rPr lang="en-US" dirty="0">
                <a:solidFill>
                  <a:schemeClr val="bg1"/>
                </a:solidFill>
              </a:rPr>
              <a:t>u = (178, 0.85).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Евклидовы расстояния равны </a:t>
            </a:r>
            <a:r>
              <a:rPr lang="el-GR" dirty="0">
                <a:solidFill>
                  <a:schemeClr val="bg1"/>
                </a:solidFill>
              </a:rPr>
              <a:t>ρ(</a:t>
            </a:r>
            <a:r>
              <a:rPr lang="en-US" dirty="0">
                <a:solidFill>
                  <a:schemeClr val="bg1"/>
                </a:solidFill>
              </a:rPr>
              <a:t>u,x1) ≈ 2.1 </a:t>
            </a:r>
            <a:r>
              <a:rPr lang="ru-RU" dirty="0">
                <a:solidFill>
                  <a:schemeClr val="bg1"/>
                </a:solidFill>
              </a:rPr>
              <a:t>и </a:t>
            </a:r>
            <a:r>
              <a:rPr lang="el-GR" dirty="0">
                <a:solidFill>
                  <a:schemeClr val="bg1"/>
                </a:solidFill>
              </a:rPr>
              <a:t>ρ(</a:t>
            </a:r>
            <a:r>
              <a:rPr lang="en-US" dirty="0">
                <a:solidFill>
                  <a:schemeClr val="bg1"/>
                </a:solidFill>
              </a:rPr>
              <a:t>u,x2) ≈ 5.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Мы признаем новый объект девочкой, хотя это не так — высокий уровень экспрессии гена </a:t>
            </a:r>
            <a:r>
              <a:rPr lang="en-US" dirty="0">
                <a:solidFill>
                  <a:schemeClr val="bg1"/>
                </a:solidFill>
              </a:rPr>
              <a:t>SRY </a:t>
            </a:r>
            <a:r>
              <a:rPr lang="ru-RU" dirty="0">
                <a:solidFill>
                  <a:schemeClr val="bg1"/>
                </a:solidFill>
              </a:rPr>
              <a:t>позволяет с уверенностью сказать, что это мальчик. 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Из-за сильных различий в масштабе признаков уровень экспрессии практически не учитывается при классификации, что совершенно неправильно. </a:t>
            </a:r>
            <a:endParaRPr lang="ru-RU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Важность масштабирования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Важность масштабирования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0981" y="1800000"/>
            <a:ext cx="6202038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Важность масштабирования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9023" y="1800000"/>
            <a:ext cx="5225953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Методы масштабирования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Методы масштабирования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ближайших соседей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Метрические алгоритмы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Методы масштабирования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Методы масштабирования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Методы масштабирования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563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Косинусная мера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Коэффициент корреляции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Другие функции близости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Другие функции близости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800000"/>
            <a:ext cx="7400893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ru-RU" dirty="0" err="1">
                <a:solidFill>
                  <a:schemeClr val="bg1"/>
                </a:solidFill>
              </a:rPr>
              <a:t>k</a:t>
            </a:r>
            <a:r>
              <a:rPr lang="ru-RU" dirty="0">
                <a:solidFill>
                  <a:schemeClr val="bg1"/>
                </a:solidFill>
              </a:rPr>
              <a:t> ближайших соседей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Настройка параметров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Проклятие размерности</a:t>
            </a:r>
            <a:endParaRPr lang="ru-RU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Метод окна </a:t>
            </a:r>
            <a:r>
              <a:rPr lang="ru-RU" dirty="0" err="1">
                <a:solidFill>
                  <a:schemeClr val="bg1"/>
                </a:solidFill>
              </a:rPr>
              <a:t>Парзена</a:t>
            </a:r>
            <a:endParaRPr lang="ru-RU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Рекомендации фильмов с помощью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Проклятие размерности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Роль расстояния в метрических методах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ближайших соседей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Метод ближайшего соседа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Проклятие размерности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Роль расстояния в метрических методах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Проклятие размерности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Расстояние в пространстве высокой размерности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Проклятие размерности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Идея 1: небольшие отличия в большом числе координат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Проклятие размерности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Идея 2: почти одинаковые расстояния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Проклятие размерности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Идея 3: экспоненциальный рост необходимых данных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Проклятие размерности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Пример: вероятность попадания в куб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Проклятие размерности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Пример: вероятность попадания в куб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Проклятие размерности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ru-RU" dirty="0" err="1">
                <a:solidFill>
                  <a:schemeClr val="bg1"/>
                </a:solidFill>
              </a:rPr>
              <a:t>k</a:t>
            </a:r>
            <a:r>
              <a:rPr lang="ru-RU" dirty="0">
                <a:solidFill>
                  <a:schemeClr val="bg1"/>
                </a:solidFill>
              </a:rPr>
              <a:t> ближайших соседей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Настройка параметров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Проклятие размерности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Метод окна </a:t>
            </a:r>
            <a:r>
              <a:rPr lang="ru-RU" dirty="0" err="1">
                <a:solidFill>
                  <a:srgbClr val="FFFF00"/>
                </a:solidFill>
              </a:rPr>
              <a:t>Парзена</a:t>
            </a:r>
            <a:endParaRPr lang="ru-RU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Рекомендации фильмов с помощью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окна </a:t>
            </a:r>
            <a:r>
              <a:rPr lang="ru-RU" dirty="0" err="1">
                <a:solidFill>
                  <a:schemeClr val="bg1"/>
                </a:solidFill>
              </a:rPr>
              <a:t>Парзена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Обобщенный метрический классификатор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800000"/>
            <a:ext cx="7400893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ближайших соседей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Метод ближайшего соседа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окна </a:t>
            </a:r>
            <a:r>
              <a:rPr lang="ru-RU" dirty="0" err="1">
                <a:solidFill>
                  <a:schemeClr val="bg1"/>
                </a:solidFill>
              </a:rPr>
              <a:t>Парзена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800000"/>
            <a:ext cx="7400893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Метод окна </a:t>
            </a:r>
            <a:r>
              <a:rPr lang="ru-RU" sz="4900" dirty="0" err="1">
                <a:solidFill>
                  <a:schemeClr val="bg1"/>
                </a:solidFill>
              </a:rPr>
              <a:t>Парзена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 err="1">
                <a:solidFill>
                  <a:schemeClr val="bg1"/>
                </a:solidFill>
              </a:rPr>
              <a:t>Парзеновское</a:t>
            </a:r>
            <a:r>
              <a:rPr lang="ru-RU" sz="3600" dirty="0">
                <a:solidFill>
                  <a:schemeClr val="bg1"/>
                </a:solidFill>
              </a:rPr>
              <a:t> окно фиксированной ширины </a:t>
            </a:r>
            <a:r>
              <a:rPr lang="en-US" sz="3600" dirty="0">
                <a:solidFill>
                  <a:schemeClr val="bg1"/>
                </a:solidFill>
              </a:rPr>
              <a:t>h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2" y="1800000"/>
            <a:ext cx="7400888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Метод окна </a:t>
            </a:r>
            <a:r>
              <a:rPr lang="ru-RU" sz="4900" dirty="0" err="1">
                <a:solidFill>
                  <a:schemeClr val="bg1"/>
                </a:solidFill>
              </a:rPr>
              <a:t>Парзена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 err="1">
                <a:solidFill>
                  <a:schemeClr val="bg1"/>
                </a:solidFill>
              </a:rPr>
              <a:t>Парзеновское</a:t>
            </a:r>
            <a:r>
              <a:rPr lang="ru-RU" sz="3600" dirty="0">
                <a:solidFill>
                  <a:schemeClr val="bg1"/>
                </a:solidFill>
              </a:rPr>
              <a:t> окно фиксированной ширины </a:t>
            </a:r>
            <a:r>
              <a:rPr lang="en-US" sz="3600" dirty="0">
                <a:solidFill>
                  <a:schemeClr val="bg1"/>
                </a:solidFill>
              </a:rPr>
              <a:t>h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2" y="1800000"/>
            <a:ext cx="7400888" cy="4967999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Метод окна </a:t>
            </a:r>
            <a:r>
              <a:rPr lang="ru-RU" sz="4900" dirty="0" err="1">
                <a:solidFill>
                  <a:schemeClr val="bg1"/>
                </a:solidFill>
              </a:rPr>
              <a:t>Парзена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 err="1">
                <a:solidFill>
                  <a:schemeClr val="bg1"/>
                </a:solidFill>
              </a:rPr>
              <a:t>Парзеновское</a:t>
            </a:r>
            <a:r>
              <a:rPr lang="ru-RU" sz="3600" dirty="0">
                <a:solidFill>
                  <a:schemeClr val="bg1"/>
                </a:solidFill>
              </a:rPr>
              <a:t> окно фиксированной ширины </a:t>
            </a:r>
            <a:r>
              <a:rPr lang="en-US" sz="3600" dirty="0">
                <a:solidFill>
                  <a:schemeClr val="bg1"/>
                </a:solidFill>
              </a:rPr>
              <a:t>h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2" y="1800000"/>
            <a:ext cx="7400887" cy="4967999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Метод окна </a:t>
            </a:r>
            <a:r>
              <a:rPr lang="ru-RU" sz="4900" dirty="0" err="1">
                <a:solidFill>
                  <a:schemeClr val="bg1"/>
                </a:solidFill>
              </a:rPr>
              <a:t>Парзена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 err="1">
                <a:solidFill>
                  <a:schemeClr val="bg1"/>
                </a:solidFill>
              </a:rPr>
              <a:t>Парзеновское</a:t>
            </a:r>
            <a:r>
              <a:rPr lang="ru-RU" sz="3600" dirty="0">
                <a:solidFill>
                  <a:schemeClr val="bg1"/>
                </a:solidFill>
              </a:rPr>
              <a:t> окно фиксированной ширины </a:t>
            </a:r>
            <a:r>
              <a:rPr lang="en-US" sz="3600" dirty="0">
                <a:solidFill>
                  <a:schemeClr val="bg1"/>
                </a:solidFill>
              </a:rPr>
              <a:t>h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2" y="1800000"/>
            <a:ext cx="7400887" cy="4967998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Метод окна </a:t>
            </a:r>
            <a:r>
              <a:rPr lang="ru-RU" sz="4900" dirty="0" err="1">
                <a:solidFill>
                  <a:schemeClr val="bg1"/>
                </a:solidFill>
              </a:rPr>
              <a:t>Парзена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 err="1">
                <a:solidFill>
                  <a:schemeClr val="bg1"/>
                </a:solidFill>
              </a:rPr>
              <a:t>Парзеновское</a:t>
            </a:r>
            <a:r>
              <a:rPr lang="ru-RU" sz="3600" dirty="0">
                <a:solidFill>
                  <a:schemeClr val="bg1"/>
                </a:solidFill>
              </a:rPr>
              <a:t> окно фиксированной ширины </a:t>
            </a:r>
            <a:r>
              <a:rPr lang="en-US" sz="3600" dirty="0">
                <a:solidFill>
                  <a:schemeClr val="bg1"/>
                </a:solidFill>
              </a:rPr>
              <a:t>h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3" y="1800000"/>
            <a:ext cx="7400885" cy="4967998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Метод окна </a:t>
            </a:r>
            <a:r>
              <a:rPr lang="ru-RU" sz="4900" dirty="0" err="1">
                <a:solidFill>
                  <a:schemeClr val="bg1"/>
                </a:solidFill>
              </a:rPr>
              <a:t>Парзена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 err="1">
                <a:solidFill>
                  <a:schemeClr val="bg1"/>
                </a:solidFill>
              </a:rPr>
              <a:t>Парзеновское</a:t>
            </a:r>
            <a:r>
              <a:rPr lang="ru-RU" sz="3600" dirty="0">
                <a:solidFill>
                  <a:schemeClr val="bg1"/>
                </a:solidFill>
              </a:rPr>
              <a:t> окно фиксированной ширины </a:t>
            </a:r>
            <a:r>
              <a:rPr lang="en-US" sz="3600" dirty="0">
                <a:solidFill>
                  <a:schemeClr val="bg1"/>
                </a:solidFill>
              </a:rPr>
              <a:t>h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3" y="1800000"/>
            <a:ext cx="7400885" cy="4967997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окна </a:t>
            </a:r>
            <a:r>
              <a:rPr lang="ru-RU" dirty="0" err="1">
                <a:solidFill>
                  <a:schemeClr val="bg1"/>
                </a:solidFill>
              </a:rPr>
              <a:t>Парзена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Метод потенциальных функций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3" y="1800000"/>
            <a:ext cx="7400884" cy="4967997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окна </a:t>
            </a:r>
            <a:r>
              <a:rPr lang="ru-RU" dirty="0" err="1">
                <a:solidFill>
                  <a:schemeClr val="bg1"/>
                </a:solidFill>
              </a:rPr>
              <a:t>Парзена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Метод потенциальных функций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3" y="1800000"/>
            <a:ext cx="7400884" cy="4967996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окна </a:t>
            </a:r>
            <a:r>
              <a:rPr lang="ru-RU" dirty="0" err="1">
                <a:solidFill>
                  <a:schemeClr val="bg1"/>
                </a:solidFill>
              </a:rPr>
              <a:t>Парзена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4" y="1800000"/>
            <a:ext cx="7400882" cy="4967996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chemeClr val="bg1"/>
                </a:solidFill>
              </a:rPr>
              <a:t>k </a:t>
            </a:r>
            <a:r>
              <a:rPr lang="ru-RU" dirty="0">
                <a:solidFill>
                  <a:schemeClr val="bg1"/>
                </a:solidFill>
              </a:rPr>
              <a:t>ближайших соседей (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)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ru-RU" dirty="0" err="1">
                <a:solidFill>
                  <a:schemeClr val="bg1"/>
                </a:solidFill>
              </a:rPr>
              <a:t>k</a:t>
            </a:r>
            <a:r>
              <a:rPr lang="ru-RU" dirty="0">
                <a:solidFill>
                  <a:schemeClr val="bg1"/>
                </a:solidFill>
              </a:rPr>
              <a:t> ближайших соседей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Настройка параметров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Метрики в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Проклятие размерности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Метод окна </a:t>
            </a:r>
            <a:r>
              <a:rPr lang="ru-RU" dirty="0" err="1">
                <a:solidFill>
                  <a:schemeClr val="bg1"/>
                </a:solidFill>
              </a:rPr>
              <a:t>Парзена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Рекомендации фильмов с помощью </a:t>
            </a:r>
            <a:r>
              <a:rPr lang="ru-RU" dirty="0" err="1">
                <a:solidFill>
                  <a:srgbClr val="FFFF00"/>
                </a:solidFill>
              </a:rPr>
              <a:t>kNN</a:t>
            </a:r>
            <a:endParaRPr lang="ru-RU" dirty="0">
              <a:solidFill>
                <a:srgbClr val="FFFF00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kNN</a:t>
            </a:r>
            <a:r>
              <a:rPr lang="ru-RU" dirty="0">
                <a:solidFill>
                  <a:schemeClr val="bg1"/>
                </a:solidFill>
              </a:rPr>
              <a:t>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Рекомендации фильмов с помощью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Задача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Рекомендации фильмов с помощью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Задача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Рекомендации фильмов с помощью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Задача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Рекомендации фильмов с помощью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User-based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Рекомендации фильмов с помощью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User-based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Рекомендации фильмов с помощью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Item-based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Рекомендации фильмов с помощью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Похожесть пользователей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Рекомендации фильмов с помощью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Похожесть пользователей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Рекомендации фильмов с помощью </a:t>
            </a:r>
            <a:r>
              <a:rPr lang="ru-RU" dirty="0" err="1">
                <a:solidFill>
                  <a:schemeClr val="bg1"/>
                </a:solidFill>
              </a:rPr>
              <a:t>kNN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Похожесть пользователей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7728</Words>
  <Application>WPS Presentation</Application>
  <PresentationFormat>Экран (4:3)</PresentationFormat>
  <Paragraphs>360</Paragraphs>
  <Slides>116</Slides>
  <Notes>107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6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Consolas</vt:lpstr>
      <vt:lpstr>Courier New</vt:lpstr>
      <vt:lpstr>Тема Office</vt:lpstr>
      <vt:lpstr>Машинное обучение Что под капотом? </vt:lpstr>
      <vt:lpstr>Метрические методы </vt:lpstr>
      <vt:lpstr>Метрические методы Идея</vt:lpstr>
      <vt:lpstr>План</vt:lpstr>
      <vt:lpstr>План</vt:lpstr>
      <vt:lpstr>Метод k ближайших соседей (kNN) Метрические алгоритмы</vt:lpstr>
      <vt:lpstr>Метод k ближайших соседей (kNN) Метод ближайшего соседа</vt:lpstr>
      <vt:lpstr>Метод k ближайших соседей (kNN) Метод ближайшего соседа</vt:lpstr>
      <vt:lpstr>Метод k ближайших соседей (kNN)</vt:lpstr>
      <vt:lpstr>Метод k ближайших соседей (kNN)</vt:lpstr>
      <vt:lpstr>Метод k ближайших соседей (kNN)</vt:lpstr>
      <vt:lpstr>Метод k ближайших соседей (kNN) Взвешенный kNN</vt:lpstr>
      <vt:lpstr>Метод k ближайших соседей (kNN) Взвешенный kNN</vt:lpstr>
      <vt:lpstr>Метод k ближайших соседей (kNN) Взвешенный kNN</vt:lpstr>
      <vt:lpstr>Метод k ближайших соседей (kNN) Взвешенный kNN</vt:lpstr>
      <vt:lpstr>Метод k ближайших соседей (kNN) Взвешенный kNN</vt:lpstr>
      <vt:lpstr>Метод k ближайших соседей (kNN) Взвешенный kNN</vt:lpstr>
      <vt:lpstr>Метод k ближайших соседей (kNN) Взвешенный kNN</vt:lpstr>
      <vt:lpstr>Метод k ближайших соседей (kNN) Взвешенный kNN</vt:lpstr>
      <vt:lpstr>Метод k ближайших соседей (kNN) Центроидный классификатор</vt:lpstr>
      <vt:lpstr>Метод k ближайших соседей (kNN) Центроидный классификатор</vt:lpstr>
      <vt:lpstr>Метод k ближайших соседей (kNN) Центроидный классификатор</vt:lpstr>
      <vt:lpstr>Метод k ближайших соседей (kNN) Взвешенный kNN для регрессии</vt:lpstr>
      <vt:lpstr>Метод k ближайших соседей (kNN) Взвешенный kNN для регрессии</vt:lpstr>
      <vt:lpstr>Метод k ближайших соседей (kNN) Выбор весов в kNN</vt:lpstr>
      <vt:lpstr>Метод k ближайших соседей (kNN) Выбор весов в kNN</vt:lpstr>
      <vt:lpstr>План</vt:lpstr>
      <vt:lpstr>Настройка параметров в kNN</vt:lpstr>
      <vt:lpstr>Метрики в kNN Количество соседей</vt:lpstr>
      <vt:lpstr>Метрики в kNN Количество соседей</vt:lpstr>
      <vt:lpstr>Настройка параметров в kNN Количество соседей</vt:lpstr>
      <vt:lpstr>Настройка параметров в kNN Количество соседей</vt:lpstr>
      <vt:lpstr>Настройка параметров в kNN Количество соседей</vt:lpstr>
      <vt:lpstr>Настройка параметров в kNN Веса соседей как функция от номера</vt:lpstr>
      <vt:lpstr>Настройка параметров в kNN Веса соседей как функция от расстояния</vt:lpstr>
      <vt:lpstr>Метод k ближайших соседей (kNN) Выбор весов в kNN</vt:lpstr>
      <vt:lpstr>Настройка параметров в kNN Веса соседей как функция от расстояния</vt:lpstr>
      <vt:lpstr>Настройка параметров в kNN Веса соседей как функция от расстояния</vt:lpstr>
      <vt:lpstr>План</vt:lpstr>
      <vt:lpstr>Метрики в kNN Что такое метрика?</vt:lpstr>
      <vt:lpstr>Метрики в kNN Что такое метрика?</vt:lpstr>
      <vt:lpstr>Метрики в kNN Самое обычное расстояние</vt:lpstr>
      <vt:lpstr>Метрики в kNN Эвклидово расстояние</vt:lpstr>
      <vt:lpstr>Метрики в kNN Эвклидово расстояние</vt:lpstr>
      <vt:lpstr>Метрики в kNN Манхэттенское расстояние</vt:lpstr>
      <vt:lpstr>Метрики в kNN Метрика Минковского</vt:lpstr>
      <vt:lpstr>Метрики в kNN Как “посмотреть” метрику</vt:lpstr>
      <vt:lpstr>Метрики в kNN Важность масштабирования</vt:lpstr>
      <vt:lpstr>Метрики в kNN Важность масштабирования</vt:lpstr>
      <vt:lpstr>Метрики в kNN Важность масштабирования</vt:lpstr>
      <vt:lpstr>Метрики в kNN Важность масштабирования</vt:lpstr>
      <vt:lpstr>Метрики в kNN Важность масштабирования</vt:lpstr>
      <vt:lpstr>Метрики в kNN Важность масштабирования</vt:lpstr>
      <vt:lpstr>Метрики в kNN Важность масштабирования</vt:lpstr>
      <vt:lpstr>Метрики в kNN Важность масштабирования</vt:lpstr>
      <vt:lpstr>Метрики в kNN Важность масштабирования</vt:lpstr>
      <vt:lpstr>Метрики в kNN Важность масштабирования</vt:lpstr>
      <vt:lpstr>Метрики в kNN Методы масштабирования</vt:lpstr>
      <vt:lpstr>Метрики в kNN Методы масштабирования</vt:lpstr>
      <vt:lpstr>Метрики в kNN Методы масштабирования</vt:lpstr>
      <vt:lpstr>Метрики в kNN Методы масштабирования</vt:lpstr>
      <vt:lpstr>Метрики в kNN Методы масштабирования</vt:lpstr>
      <vt:lpstr>Метрики в kNN Косинусная мера</vt:lpstr>
      <vt:lpstr>Метрики в kNN Коэффициент корреляции</vt:lpstr>
      <vt:lpstr>Метрики в kNN Другие функции близости</vt:lpstr>
      <vt:lpstr>Метрики в kNN Другие функции близости</vt:lpstr>
      <vt:lpstr>Метрики в kNN Резюме</vt:lpstr>
      <vt:lpstr>План</vt:lpstr>
      <vt:lpstr>Проклятие размерности Роль расстояния в метрических методах</vt:lpstr>
      <vt:lpstr>Проклятие размерности Роль расстояния в метрических методах</vt:lpstr>
      <vt:lpstr>Проклятие размерности Расстояние в пространстве высокой размерности</vt:lpstr>
      <vt:lpstr>Проклятие размерности Идея 1: небольшие отличия в большом числе координат</vt:lpstr>
      <vt:lpstr>Проклятие размерности Идея 2: почти одинаковые расстояния</vt:lpstr>
      <vt:lpstr>Проклятие размерности Идея 3: экспоненциальный рост необходимых данных</vt:lpstr>
      <vt:lpstr>Проклятие размерности Пример: вероятность попадания в куб</vt:lpstr>
      <vt:lpstr>Проклятие размерности Пример: вероятность попадания в куб</vt:lpstr>
      <vt:lpstr>Проклятие размерности Резюме</vt:lpstr>
      <vt:lpstr>План</vt:lpstr>
      <vt:lpstr>Метод окна Парзена Обобщенный метрический классификатор</vt:lpstr>
      <vt:lpstr>Метод окна Парзена </vt:lpstr>
      <vt:lpstr>Метод окна Парзена Парзеновское окно фиксированной ширины h</vt:lpstr>
      <vt:lpstr>Метод окна Парзена Парзеновское окно фиксированной ширины h</vt:lpstr>
      <vt:lpstr>Метод окна Парзена Парзеновское окно фиксированной ширины h</vt:lpstr>
      <vt:lpstr>Метод окна Парзена Парзеновское окно фиксированной ширины h</vt:lpstr>
      <vt:lpstr>Метод окна Парзена Парзеновское окно фиксированной ширины h</vt:lpstr>
      <vt:lpstr>Метод окна Парзена Парзеновское окно фиксированной ширины h</vt:lpstr>
      <vt:lpstr>Метод окна Парзена Метод потенциальных функций</vt:lpstr>
      <vt:lpstr>Метод окна Парзена Метод потенциальных функций</vt:lpstr>
      <vt:lpstr>Метод окна Парзена Резюме</vt:lpstr>
      <vt:lpstr>План</vt:lpstr>
      <vt:lpstr>Рекомендации фильмов с помощью kNN Задача</vt:lpstr>
      <vt:lpstr>Рекомендации фильмов с помощью kNN Задача</vt:lpstr>
      <vt:lpstr>Рекомендации фильмов с помощью kNN Задача</vt:lpstr>
      <vt:lpstr>Рекомендации фильмов с помощью kNN User-based</vt:lpstr>
      <vt:lpstr>Рекомендации фильмов с помощью kNN User-based</vt:lpstr>
      <vt:lpstr>Рекомендации фильмов с помощью kNN Item-based</vt:lpstr>
      <vt:lpstr>Рекомендации фильмов с помощью kNN Похожесть пользователей</vt:lpstr>
      <vt:lpstr>Рекомендации фильмов с помощью kNN Похожесть пользователей</vt:lpstr>
      <vt:lpstr>Рекомендации фильмов с помощью kNN Похожесть пользователей</vt:lpstr>
      <vt:lpstr>Рекомендации фильмов с помощью kNN Похожесть пользователей</vt:lpstr>
      <vt:lpstr>Рекомендации фильмов с помощью kNN Похожесть пользователей</vt:lpstr>
      <vt:lpstr>Рекомендации фильмов с помощью kNN Прогнозирование рейтинга</vt:lpstr>
      <vt:lpstr>Рекомендации фильмов с помощью kNN Прогнозирование рейтинга</vt:lpstr>
      <vt:lpstr>Рекомендации фильмов с помощью kNN Резюме</vt:lpstr>
      <vt:lpstr>План</vt:lpstr>
      <vt:lpstr>kNN в scikit-learn</vt:lpstr>
      <vt:lpstr>kNN в scikit-learn</vt:lpstr>
      <vt:lpstr>kNN в scikit-learn</vt:lpstr>
      <vt:lpstr>kNN в scikit-learn</vt:lpstr>
      <vt:lpstr>kNN в scikit-learn</vt:lpstr>
      <vt:lpstr>Характеристики kNN</vt:lpstr>
      <vt:lpstr>Характеристики kNN</vt:lpstr>
      <vt:lpstr>PowerPoint 演示文稿</vt:lpstr>
      <vt:lpstr>References:</vt:lpstr>
      <vt:lpstr>References:</vt:lpstr>
      <vt:lpstr>References: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 Что под капотом?</dc:title>
  <dc:creator>Пользователь Microsoft Office</dc:creator>
  <cp:lastModifiedBy>Denys</cp:lastModifiedBy>
  <cp:revision>210</cp:revision>
  <dcterms:created xsi:type="dcterms:W3CDTF">2018-09-13T08:05:00Z</dcterms:created>
  <dcterms:modified xsi:type="dcterms:W3CDTF">2022-10-21T19:58:28Z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BF3A79F10AF94764A66D188DC0084948</vt:lpwstr>
  </property>
  <property fmtid="{D5CDD505-2E9C-101B-9397-08002B2CF9AE}" pid="3" name="KSOProductBuildVer">
    <vt:lpwstr>1033-11.2.0.11373</vt:lpwstr>
  </property>
</Properties>
</file>